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8" r:id="rId4"/>
    <p:sldId id="295" r:id="rId5"/>
    <p:sldId id="296" r:id="rId6"/>
    <p:sldId id="297" r:id="rId7"/>
    <p:sldId id="305" r:id="rId8"/>
    <p:sldId id="306" r:id="rId9"/>
    <p:sldId id="269" r:id="rId10"/>
    <p:sldId id="270" r:id="rId11"/>
    <p:sldId id="271" r:id="rId12"/>
    <p:sldId id="258" r:id="rId13"/>
    <p:sldId id="262" r:id="rId14"/>
    <p:sldId id="26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345" r:id="rId28"/>
    <p:sldId id="286" r:id="rId29"/>
    <p:sldId id="287" r:id="rId30"/>
    <p:sldId id="288" r:id="rId31"/>
    <p:sldId id="289" r:id="rId32"/>
    <p:sldId id="290" r:id="rId33"/>
    <p:sldId id="291" r:id="rId34"/>
    <p:sldId id="293" r:id="rId35"/>
    <p:sldId id="307" r:id="rId36"/>
    <p:sldId id="308" r:id="rId37"/>
    <p:sldId id="343" r:id="rId38"/>
    <p:sldId id="309" r:id="rId39"/>
    <p:sldId id="310" r:id="rId40"/>
    <p:sldId id="339" r:id="rId41"/>
    <p:sldId id="340" r:id="rId42"/>
    <p:sldId id="311" r:id="rId43"/>
    <p:sldId id="336" r:id="rId44"/>
    <p:sldId id="337" r:id="rId45"/>
    <p:sldId id="338" r:id="rId46"/>
    <p:sldId id="341" r:id="rId47"/>
    <p:sldId id="312" r:id="rId48"/>
    <p:sldId id="314" r:id="rId49"/>
    <p:sldId id="325" r:id="rId50"/>
    <p:sldId id="335" r:id="rId51"/>
    <p:sldId id="331" r:id="rId52"/>
    <p:sldId id="326" r:id="rId53"/>
    <p:sldId id="367" r:id="rId54"/>
    <p:sldId id="346" r:id="rId55"/>
    <p:sldId id="347" r:id="rId56"/>
    <p:sldId id="348" r:id="rId57"/>
    <p:sldId id="349" r:id="rId58"/>
    <p:sldId id="350" r:id="rId59"/>
    <p:sldId id="412" r:id="rId60"/>
    <p:sldId id="351" r:id="rId61"/>
    <p:sldId id="352" r:id="rId62"/>
    <p:sldId id="413" r:id="rId63"/>
    <p:sldId id="353" r:id="rId64"/>
    <p:sldId id="354" r:id="rId65"/>
    <p:sldId id="415" r:id="rId66"/>
    <p:sldId id="376" r:id="rId67"/>
    <p:sldId id="377" r:id="rId68"/>
    <p:sldId id="379" r:id="rId69"/>
    <p:sldId id="380" r:id="rId70"/>
    <p:sldId id="381" r:id="rId71"/>
    <p:sldId id="416" r:id="rId7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04BC"/>
    <a:srgbClr val="6600FF"/>
    <a:srgbClr val="0033CC"/>
    <a:srgbClr val="00FF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000" autoAdjust="0"/>
    <p:restoredTop sz="94660"/>
  </p:normalViewPr>
  <p:slideViewPr>
    <p:cSldViewPr snapToGrid="0">
      <p:cViewPr varScale="1">
        <p:scale>
          <a:sx n="70" d="100"/>
          <a:sy n="70" d="100"/>
        </p:scale>
        <p:origin x="-162"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D05E9D-3C42-436C-8160-7CB019388575}" type="datetimeFigureOut">
              <a:rPr lang="en-US" smtClean="0"/>
              <a:pPr/>
              <a:t>4/21/2023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108330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D05E9D-3C42-436C-8160-7CB019388575}" type="datetimeFigureOut">
              <a:rPr lang="en-US" smtClean="0"/>
              <a:pPr/>
              <a:t>4/21/2023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178684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D05E9D-3C42-436C-8160-7CB019388575}" type="datetimeFigureOut">
              <a:rPr lang="en-US" smtClean="0"/>
              <a:pPr/>
              <a:t>4/21/2023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1097740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D05E9D-3C42-436C-8160-7CB019388575}" type="datetimeFigureOut">
              <a:rPr lang="en-US" smtClean="0"/>
              <a:pPr/>
              <a:t>4/21/2023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2439673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D05E9D-3C42-436C-8160-7CB019388575}" type="datetimeFigureOut">
              <a:rPr lang="en-US" smtClean="0"/>
              <a:pPr/>
              <a:t>4/21/2023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2429291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D05E9D-3C42-436C-8160-7CB019388575}" type="datetimeFigureOut">
              <a:rPr lang="en-US" smtClean="0"/>
              <a:pPr/>
              <a:t>4/21/2023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4221404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D05E9D-3C42-436C-8160-7CB019388575}" type="datetimeFigureOut">
              <a:rPr lang="en-US" smtClean="0"/>
              <a:pPr/>
              <a:t>4/21/2023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547175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D05E9D-3C42-436C-8160-7CB019388575}" type="datetimeFigureOut">
              <a:rPr lang="en-US" smtClean="0"/>
              <a:pPr/>
              <a:t>4/21/2023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2563064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05E9D-3C42-436C-8160-7CB019388575}" type="datetimeFigureOut">
              <a:rPr lang="en-US" smtClean="0"/>
              <a:pPr/>
              <a:t>4/21/2023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3194323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D05E9D-3C42-436C-8160-7CB019388575}" type="datetimeFigureOut">
              <a:rPr lang="en-US" smtClean="0"/>
              <a:pPr/>
              <a:t>4/21/2023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1334531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D05E9D-3C42-436C-8160-7CB019388575}" type="datetimeFigureOut">
              <a:rPr lang="en-US" smtClean="0"/>
              <a:pPr/>
              <a:t>4/21/2023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4191028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D05E9D-3C42-436C-8160-7CB019388575}" type="datetimeFigureOut">
              <a:rPr lang="en-US" smtClean="0"/>
              <a:pPr/>
              <a:t>4/21/2023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54479-96FE-4684-A715-E40C79B3EE3F}" type="slidenum">
              <a:rPr lang="en-US" smtClean="0"/>
              <a:pPr/>
              <a:t>‹#›</a:t>
            </a:fld>
            <a:endParaRPr lang="en-US"/>
          </a:p>
        </p:txBody>
      </p:sp>
    </p:spTree>
    <p:extLst>
      <p:ext uri="{BB962C8B-B14F-4D97-AF65-F5344CB8AC3E}">
        <p14:creationId xmlns:p14="http://schemas.microsoft.com/office/powerpoint/2010/main" val="1576235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21217" y="1365161"/>
            <a:ext cx="11062952" cy="1938992"/>
          </a:xfrm>
          <a:prstGeom prst="rect">
            <a:avLst/>
          </a:prstGeom>
        </p:spPr>
        <p:txBody>
          <a:bodyPr wrap="square">
            <a:spAutoFit/>
          </a:bodyPr>
          <a:lstStyle/>
          <a:p>
            <a:pPr algn="ctr"/>
            <a:r>
              <a:rPr lang="en-US" sz="4000" b="1" dirty="0" err="1" smtClean="0">
                <a:solidFill>
                  <a:schemeClr val="tx1">
                    <a:lumMod val="95000"/>
                    <a:lumOff val="5000"/>
                  </a:schemeClr>
                </a:solidFill>
                <a:effectLst/>
                <a:latin typeface="Times New Roman" panose="02020603050405020304" pitchFamily="18" charset="0"/>
                <a:ea typeface="Times New Roman" panose="02020603050405020304" pitchFamily="18" charset="0"/>
              </a:rPr>
              <a:t>Nội</a:t>
            </a:r>
            <a:r>
              <a:rPr lang="en-US" sz="4000" b="1" dirty="0" smtClean="0">
                <a:solidFill>
                  <a:schemeClr val="tx1">
                    <a:lumMod val="95000"/>
                    <a:lumOff val="5000"/>
                  </a:schemeClr>
                </a:solidFill>
                <a:effectLst/>
                <a:latin typeface="Times New Roman" panose="02020603050405020304" pitchFamily="18" charset="0"/>
                <a:ea typeface="Times New Roman" panose="02020603050405020304" pitchFamily="18" charset="0"/>
              </a:rPr>
              <a:t> dung </a:t>
            </a:r>
            <a:r>
              <a:rPr lang="en-US" sz="4000" b="1" dirty="0" err="1" smtClean="0">
                <a:solidFill>
                  <a:schemeClr val="tx1">
                    <a:lumMod val="95000"/>
                    <a:lumOff val="5000"/>
                  </a:schemeClr>
                </a:solidFill>
                <a:effectLst/>
                <a:latin typeface="Times New Roman" panose="02020603050405020304" pitchFamily="18" charset="0"/>
                <a:ea typeface="Times New Roman" panose="02020603050405020304" pitchFamily="18" charset="0"/>
              </a:rPr>
              <a:t>bài</a:t>
            </a:r>
            <a:r>
              <a:rPr lang="en-US" sz="4000" b="1" dirty="0" smtClean="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en-US" sz="4000" b="1" dirty="0" err="1" smtClean="0">
                <a:solidFill>
                  <a:schemeClr val="tx1">
                    <a:lumMod val="95000"/>
                    <a:lumOff val="5000"/>
                  </a:schemeClr>
                </a:solidFill>
                <a:effectLst/>
                <a:latin typeface="Times New Roman" panose="02020603050405020304" pitchFamily="18" charset="0"/>
                <a:ea typeface="Times New Roman" panose="02020603050405020304" pitchFamily="18" charset="0"/>
              </a:rPr>
              <a:t>giảng</a:t>
            </a:r>
            <a:r>
              <a:rPr lang="en-US" sz="4000" b="1" dirty="0" smtClean="0">
                <a:solidFill>
                  <a:schemeClr val="tx1">
                    <a:lumMod val="95000"/>
                    <a:lumOff val="5000"/>
                  </a:schemeClr>
                </a:solidFill>
                <a:effectLst/>
                <a:latin typeface="Times New Roman" panose="02020603050405020304" pitchFamily="18" charset="0"/>
                <a:ea typeface="Times New Roman" panose="02020603050405020304" pitchFamily="18" charset="0"/>
              </a:rPr>
              <a:t>.</a:t>
            </a:r>
          </a:p>
          <a:p>
            <a:pPr algn="ctr"/>
            <a:r>
              <a:rPr lang="en-US" sz="4000" b="1" dirty="0" err="1" smtClean="0">
                <a:solidFill>
                  <a:srgbClr val="FF0000"/>
                </a:solidFill>
                <a:effectLst/>
                <a:latin typeface="Times New Roman" panose="02020603050405020304" pitchFamily="18" charset="0"/>
                <a:ea typeface="Times New Roman" panose="02020603050405020304" pitchFamily="18" charset="0"/>
              </a:rPr>
              <a:t>Công</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ước</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chống</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tra</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tấn</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và</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trừng</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phạt</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hoặc</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đối</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xử</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tàn</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nhẫn</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vô</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nhân</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đạo</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làm</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mất</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phẩm</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giá</a:t>
            </a:r>
            <a:r>
              <a:rPr lang="en-US" sz="4000" b="1" dirty="0" smtClean="0">
                <a:solidFill>
                  <a:srgbClr val="FF0000"/>
                </a:solidFill>
                <a:effectLst/>
                <a:latin typeface="Times New Roman" panose="02020603050405020304" pitchFamily="18" charset="0"/>
                <a:ea typeface="Times New Roman" panose="02020603050405020304" pitchFamily="18" charset="0"/>
              </a:rPr>
              <a:t> </a:t>
            </a:r>
            <a:r>
              <a:rPr lang="en-US" sz="4000" b="1" dirty="0" err="1" smtClean="0">
                <a:solidFill>
                  <a:srgbClr val="FF0000"/>
                </a:solidFill>
                <a:effectLst/>
                <a:latin typeface="Times New Roman" panose="02020603050405020304" pitchFamily="18" charset="0"/>
                <a:ea typeface="Times New Roman" panose="02020603050405020304" pitchFamily="18" charset="0"/>
              </a:rPr>
              <a:t>khác</a:t>
            </a:r>
            <a:endParaRPr lang="en-US" sz="40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94138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611" y="579550"/>
            <a:ext cx="10702343" cy="6278642"/>
          </a:xfrm>
          <a:prstGeom prst="rect">
            <a:avLst/>
          </a:prstGeom>
          <a:noFill/>
        </p:spPr>
        <p:txBody>
          <a:bodyPr wrap="square" rtlCol="0">
            <a:spAutoFit/>
          </a:bodyPr>
          <a:lstStyle/>
          <a:p>
            <a:pPr algn="just"/>
            <a:r>
              <a:rPr lang="en-US" sz="3200" b="1" dirty="0" smtClean="0">
                <a:solidFill>
                  <a:srgbClr val="FF0000"/>
                </a:solidFill>
                <a:latin typeface="Times New Roman" panose="02020603050405020304" pitchFamily="18" charset="0"/>
                <a:cs typeface="Times New Roman" panose="02020603050405020304" pitchFamily="18" charset="0"/>
              </a:rPr>
              <a:t>1) </a:t>
            </a:r>
            <a:r>
              <a:rPr lang="en-US" sz="3200" dirty="0" err="1" smtClean="0">
                <a:latin typeface="Times New Roman" panose="02020603050405020304" pitchFamily="18" charset="0"/>
                <a:cs typeface="Times New Roman" panose="02020603050405020304" pitchFamily="18" charset="0"/>
              </a:rPr>
              <a:t>Quyền</a:t>
            </a:r>
            <a:r>
              <a:rPr lang="en-US" sz="3200" dirty="0" smtClean="0">
                <a:latin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tấn</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trừng</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phạt</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tàn</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nhẫn</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đạo</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mất</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xuất</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a:solidFill>
                  <a:srgbClr val="3404BC"/>
                </a:solidFill>
                <a:latin typeface="Times New Roman" panose="02020603050405020304" pitchFamily="18" charset="0"/>
                <a:cs typeface="Times New Roman" panose="02020603050405020304" pitchFamily="18" charset="0"/>
              </a:rPr>
              <a:t>phát</a:t>
            </a:r>
            <a:r>
              <a:rPr lang="en-US" sz="3200" b="1" i="1" dirty="0">
                <a:solidFill>
                  <a:srgbClr val="3404BC"/>
                </a:solidFill>
                <a:latin typeface="Times New Roman" panose="02020603050405020304" pitchFamily="18" charset="0"/>
                <a:cs typeface="Times New Roman" panose="02020603050405020304" pitchFamily="18" charset="0"/>
              </a:rPr>
              <a:t> </a:t>
            </a:r>
            <a:r>
              <a:rPr lang="en-US" sz="3200" b="1" i="1" dirty="0" err="1">
                <a:solidFill>
                  <a:srgbClr val="3404BC"/>
                </a:solidFill>
                <a:latin typeface="Times New Roman" panose="02020603050405020304" pitchFamily="18" charset="0"/>
                <a:cs typeface="Times New Roman" panose="02020603050405020304" pitchFamily="18" charset="0"/>
              </a:rPr>
              <a:t>từ</a:t>
            </a:r>
            <a:r>
              <a:rPr lang="en-US" sz="3200" b="1" i="1" dirty="0">
                <a:solidFill>
                  <a:srgbClr val="3404BC"/>
                </a:solidFill>
                <a:latin typeface="Times New Roman" panose="02020603050405020304" pitchFamily="18" charset="0"/>
                <a:cs typeface="Times New Roman" panose="02020603050405020304" pitchFamily="18" charset="0"/>
              </a:rPr>
              <a:t> </a:t>
            </a:r>
            <a:r>
              <a:rPr lang="en-US" sz="3200" b="1" i="1" dirty="0" err="1">
                <a:solidFill>
                  <a:srgbClr val="3404BC"/>
                </a:solidFill>
                <a:latin typeface="Times New Roman" panose="02020603050405020304" pitchFamily="18" charset="0"/>
                <a:cs typeface="Times New Roman" panose="02020603050405020304" pitchFamily="18" charset="0"/>
              </a:rPr>
              <a:t>nhân</a:t>
            </a:r>
            <a:r>
              <a:rPr lang="en-US" sz="3200" b="1" i="1" dirty="0">
                <a:solidFill>
                  <a:srgbClr val="3404BC"/>
                </a:solidFill>
                <a:latin typeface="Times New Roman" panose="02020603050405020304" pitchFamily="18" charset="0"/>
                <a:cs typeface="Times New Roman" panose="02020603050405020304" pitchFamily="18" charset="0"/>
              </a:rPr>
              <a:t> </a:t>
            </a:r>
            <a:r>
              <a:rPr lang="en-US" sz="3200" b="1" i="1" dirty="0" err="1">
                <a:solidFill>
                  <a:srgbClr val="3404BC"/>
                </a:solidFill>
                <a:latin typeface="Times New Roman" panose="02020603050405020304" pitchFamily="18" charset="0"/>
                <a:cs typeface="Times New Roman" panose="02020603050405020304" pitchFamily="18" charset="0"/>
              </a:rPr>
              <a:t>phẩm</a:t>
            </a:r>
            <a:r>
              <a:rPr lang="en-US" sz="3200" b="1" i="1" dirty="0">
                <a:solidFill>
                  <a:srgbClr val="3404BC"/>
                </a:solidFill>
                <a:latin typeface="Times New Roman" panose="02020603050405020304" pitchFamily="18" charset="0"/>
                <a:cs typeface="Times New Roman" panose="02020603050405020304" pitchFamily="18" charset="0"/>
              </a:rPr>
              <a:t> </a:t>
            </a:r>
            <a:r>
              <a:rPr lang="en-US" sz="3200" b="1" i="1" dirty="0" err="1">
                <a:solidFill>
                  <a:srgbClr val="3404BC"/>
                </a:solidFill>
                <a:latin typeface="Times New Roman" panose="02020603050405020304" pitchFamily="18" charset="0"/>
                <a:cs typeface="Times New Roman" panose="02020603050405020304" pitchFamily="18" charset="0"/>
              </a:rPr>
              <a:t>vốn</a:t>
            </a:r>
            <a:r>
              <a:rPr lang="en-US" sz="3200" b="1" i="1" dirty="0">
                <a:solidFill>
                  <a:srgbClr val="3404BC"/>
                </a:solidFill>
                <a:latin typeface="Times New Roman" panose="02020603050405020304" pitchFamily="18" charset="0"/>
                <a:cs typeface="Times New Roman" panose="02020603050405020304" pitchFamily="18" charset="0"/>
              </a:rPr>
              <a:t> </a:t>
            </a:r>
            <a:r>
              <a:rPr lang="en-US" sz="3200" b="1" i="1" dirty="0" err="1">
                <a:solidFill>
                  <a:srgbClr val="3404BC"/>
                </a:solidFill>
                <a:latin typeface="Times New Roman" panose="02020603050405020304" pitchFamily="18" charset="0"/>
                <a:cs typeface="Times New Roman" panose="02020603050405020304" pitchFamily="18" charset="0"/>
              </a:rPr>
              <a:t>có</a:t>
            </a:r>
            <a:r>
              <a:rPr lang="en-US" sz="3200" b="1" i="1" dirty="0">
                <a:solidFill>
                  <a:srgbClr val="3404BC"/>
                </a:solidFill>
                <a:latin typeface="Times New Roman" panose="02020603050405020304" pitchFamily="18" charset="0"/>
                <a:cs typeface="Times New Roman" panose="02020603050405020304" pitchFamily="18" charset="0"/>
              </a:rPr>
              <a:t> </a:t>
            </a:r>
            <a:r>
              <a:rPr lang="en-US" sz="3200" b="1" i="1" dirty="0" err="1">
                <a:solidFill>
                  <a:srgbClr val="3404BC"/>
                </a:solidFill>
                <a:latin typeface="Times New Roman" panose="02020603050405020304" pitchFamily="18" charset="0"/>
                <a:cs typeface="Times New Roman" panose="02020603050405020304" pitchFamily="18" charset="0"/>
              </a:rPr>
              <a:t>của</a:t>
            </a:r>
            <a:r>
              <a:rPr lang="en-US" sz="3200" b="1" i="1" dirty="0">
                <a:solidFill>
                  <a:srgbClr val="3404BC"/>
                </a:solidFill>
                <a:latin typeface="Times New Roman" panose="02020603050405020304" pitchFamily="18" charset="0"/>
                <a:cs typeface="Times New Roman" panose="02020603050405020304" pitchFamily="18" charset="0"/>
              </a:rPr>
              <a:t> con </a:t>
            </a:r>
            <a:r>
              <a:rPr lang="en-US" sz="3200" b="1" i="1" dirty="0" err="1" smtClean="0">
                <a:solidFill>
                  <a:srgbClr val="3404BC"/>
                </a:solidFill>
                <a:latin typeface="Times New Roman" panose="02020603050405020304" pitchFamily="18" charset="0"/>
                <a:cs typeface="Times New Roman" panose="02020603050405020304" pitchFamily="18" charset="0"/>
              </a:rPr>
              <a:t>người</a:t>
            </a:r>
            <a:r>
              <a:rPr lang="en-US" sz="3200" dirty="0" smtClean="0">
                <a:solidFill>
                  <a:srgbClr val="3404BC"/>
                </a:solidFill>
                <a:latin typeface="Times New Roman" panose="02020603050405020304" pitchFamily="18" charset="0"/>
                <a:cs typeface="Times New Roman" panose="02020603050405020304" pitchFamily="18" charset="0"/>
              </a:rPr>
              <a:t>.</a:t>
            </a:r>
          </a:p>
          <a:p>
            <a:pPr algn="ctr"/>
            <a:endParaRPr lang="en-US" sz="3200" dirty="0">
              <a:latin typeface="Times New Roman" panose="02020603050405020304" pitchFamily="18" charset="0"/>
              <a:cs typeface="Times New Roman" panose="02020603050405020304" pitchFamily="18" charset="0"/>
            </a:endParaRPr>
          </a:p>
          <a:p>
            <a:pPr algn="just"/>
            <a:r>
              <a:rPr lang="en-US" sz="3200" b="1" dirty="0" smtClean="0">
                <a:solidFill>
                  <a:srgbClr val="FF0000"/>
                </a:solidFill>
                <a:latin typeface="Times New Roman" panose="02020603050405020304" pitchFamily="18" charset="0"/>
                <a:cs typeface="Times New Roman" panose="02020603050405020304" pitchFamily="18" charset="0"/>
              </a:rPr>
              <a:t>2) </a:t>
            </a:r>
            <a:r>
              <a:rPr lang="en-US" sz="3200" dirty="0" err="1" smtClean="0">
                <a:latin typeface="Times New Roman" panose="02020603050405020304" pitchFamily="18" charset="0"/>
                <a:cs typeface="Times New Roman" panose="02020603050405020304" pitchFamily="18" charset="0"/>
              </a:rPr>
              <a:t>Nghĩa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vụ</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các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quốc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gia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là</a:t>
            </a:r>
            <a:r>
              <a:rPr lang="en-US" sz="3200" dirty="0" smtClean="0">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thúc</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đẩy</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sự</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tôn</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trọng</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và</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tuân</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thủ</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chung</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với</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các</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quyền</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và</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tự</a:t>
            </a:r>
            <a:r>
              <a:rPr lang="en-US" sz="3200" b="1" i="1" dirty="0" smtClean="0">
                <a:solidFill>
                  <a:srgbClr val="3404BC"/>
                </a:solidFill>
                <a:latin typeface="Times New Roman" panose="02020603050405020304" pitchFamily="18" charset="0"/>
                <a:cs typeface="Times New Roman" panose="02020603050405020304" pitchFamily="18" charset="0"/>
              </a:rPr>
              <a:t> do </a:t>
            </a:r>
            <a:r>
              <a:rPr lang="en-US" sz="3200" b="1" i="1" dirty="0" err="1" smtClean="0">
                <a:solidFill>
                  <a:srgbClr val="3404BC"/>
                </a:solidFill>
                <a:latin typeface="Times New Roman" panose="02020603050405020304" pitchFamily="18" charset="0"/>
                <a:cs typeface="Times New Roman" panose="02020603050405020304" pitchFamily="18" charset="0"/>
              </a:rPr>
              <a:t>cơ</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bản</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của</a:t>
            </a:r>
            <a:r>
              <a:rPr lang="en-US" sz="3200" b="1" i="1" dirty="0" smtClean="0">
                <a:solidFill>
                  <a:srgbClr val="3404BC"/>
                </a:solidFill>
                <a:latin typeface="Times New Roman" panose="02020603050405020304" pitchFamily="18" charset="0"/>
                <a:cs typeface="Times New Roman" panose="02020603050405020304" pitchFamily="18" charset="0"/>
              </a:rPr>
              <a:t> con </a:t>
            </a:r>
            <a:r>
              <a:rPr lang="en-US" sz="3200" b="1" i="1" dirty="0" err="1" smtClean="0">
                <a:solidFill>
                  <a:srgbClr val="3404BC"/>
                </a:solidFill>
                <a:latin typeface="Times New Roman" panose="02020603050405020304" pitchFamily="18" charset="0"/>
                <a:cs typeface="Times New Roman" panose="02020603050405020304" pitchFamily="18" charset="0"/>
              </a:rPr>
              <a:t>người</a:t>
            </a:r>
            <a:r>
              <a:rPr lang="en-US" sz="3200" dirty="0" smtClean="0">
                <a:solidFill>
                  <a:srgbClr val="3404BC"/>
                </a:solidFill>
                <a:latin typeface="Times New Roman" panose="02020603050405020304" pitchFamily="18" charset="0"/>
                <a:cs typeface="Times New Roman" panose="02020603050405020304" pitchFamily="18" charset="0"/>
              </a:rPr>
              <a:t>.</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b="1" dirty="0" smtClean="0">
                <a:solidFill>
                  <a:srgbClr val="FF0000"/>
                </a:solidFill>
                <a:latin typeface="Times New Roman" panose="02020603050405020304" pitchFamily="18" charset="0"/>
                <a:cs typeface="Times New Roman" panose="02020603050405020304" pitchFamily="18" charset="0"/>
              </a:rPr>
              <a:t>3) </a:t>
            </a:r>
            <a:r>
              <a:rPr lang="en-US" sz="3200" b="1" dirty="0" err="1" smtClean="0">
                <a:latin typeface="Times New Roman" panose="02020603050405020304" pitchFamily="18" charset="0"/>
                <a:cs typeface="Times New Roman" panose="02020603050405020304" pitchFamily="18" charset="0"/>
              </a:rPr>
              <a:t>Dẫn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chứng</a:t>
            </a:r>
            <a:r>
              <a:rPr lang="en-US" sz="3200" b="1"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Tuyên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ngôn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toàn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thế</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giới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về</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quyền</a:t>
            </a:r>
            <a:r>
              <a:rPr lang="en-US" sz="3200" dirty="0" smtClean="0">
                <a:latin typeface="Times New Roman" panose="02020603050405020304" pitchFamily="18" charset="0"/>
                <a:cs typeface="Times New Roman" panose="02020603050405020304" pitchFamily="18" charset="0"/>
              </a:rPr>
              <a:t> con </a:t>
            </a:r>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ước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quốc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tế</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về</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các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quyền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dân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sự</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chính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trị</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đều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quy</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định</a:t>
            </a:r>
            <a:r>
              <a:rPr lang="en-US" sz="3200" dirty="0" smtClean="0">
                <a:latin typeface="Times New Roman" panose="02020603050405020304" pitchFamily="18" charset="0"/>
                <a:cs typeface="Times New Roman" panose="02020603050405020304" pitchFamily="18" charset="0"/>
              </a:rPr>
              <a:t>: </a:t>
            </a:r>
            <a:r>
              <a:rPr lang="en-US" sz="3200" dirty="0" smtClean="0">
                <a:solidFill>
                  <a:srgbClr val="3404BC"/>
                </a:solidFill>
                <a:latin typeface="Times New Roman" panose="02020603050405020304" pitchFamily="18" charset="0"/>
                <a:cs typeface="Times New Roman" panose="02020603050405020304" pitchFamily="18" charset="0"/>
              </a:rPr>
              <a:t>“</a:t>
            </a:r>
            <a:r>
              <a:rPr lang="en-US" sz="3200" b="1" i="1" dirty="0" err="1" smtClean="0">
                <a:solidFill>
                  <a:srgbClr val="3404BC"/>
                </a:solidFill>
                <a:latin typeface="Times New Roman" panose="02020603050405020304" pitchFamily="18" charset="0"/>
                <a:cs typeface="Times New Roman" panose="02020603050405020304" pitchFamily="18" charset="0"/>
              </a:rPr>
              <a:t>Không</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ai</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phải</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chịu</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tra</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tấn</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đối</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xử</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trừng</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phạt</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tàn</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ác</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vô</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nhân</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đạo</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hoặc</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hạ</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thấp</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nhân</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phẩm</a:t>
            </a:r>
            <a:r>
              <a:rPr lang="en-US" sz="3200" dirty="0" smtClean="0">
                <a:solidFill>
                  <a:srgbClr val="3404BC"/>
                </a:solidFill>
                <a:latin typeface="Times New Roman" panose="02020603050405020304" pitchFamily="18" charset="0"/>
                <a:cs typeface="Times New Roman" panose="02020603050405020304" pitchFamily="18" charset="0"/>
              </a:rPr>
              <a:t>”.</a:t>
            </a:r>
          </a:p>
          <a:p>
            <a:endParaRPr lang="en-US" sz="3200"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93425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down)">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down)">
                                      <p:cBhvr>
                                        <p:cTn id="1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2885" y="798490"/>
            <a:ext cx="10753859" cy="5632311"/>
          </a:xfrm>
          <a:prstGeom prst="rect">
            <a:avLst/>
          </a:prstGeom>
          <a:noFill/>
        </p:spPr>
        <p:txBody>
          <a:bodyPr wrap="square" rtlCol="0">
            <a:spAutoFit/>
          </a:bodyPr>
          <a:lstStyle/>
          <a:p>
            <a:pPr algn="just"/>
            <a:r>
              <a:rPr lang="en-US" sz="3600" b="1" dirty="0" smtClean="0">
                <a:solidFill>
                  <a:srgbClr val="FF0000"/>
                </a:solidFill>
                <a:latin typeface="Times New Roman" panose="02020603050405020304" pitchFamily="18" charset="0"/>
                <a:cs typeface="Times New Roman" panose="02020603050405020304" pitchFamily="18" charset="0"/>
              </a:rPr>
              <a:t>4) </a:t>
            </a:r>
            <a:r>
              <a:rPr lang="en-US" sz="3600" dirty="0" err="1" smtClean="0">
                <a:latin typeface="Times New Roman" panose="02020603050405020304" pitchFamily="18" charset="0"/>
                <a:cs typeface="Times New Roman" panose="02020603050405020304" pitchFamily="18" charset="0"/>
              </a:rPr>
              <a:t>Các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quy</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định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ước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cũng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đã</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căn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cứ</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vào</a:t>
            </a:r>
            <a:r>
              <a:rPr lang="en-US" sz="3600" dirty="0" smtClean="0">
                <a:latin typeface="Times New Roman" panose="02020603050405020304" pitchFamily="18" charset="0"/>
                <a:cs typeface="Times New Roman" panose="02020603050405020304" pitchFamily="18" charset="0"/>
              </a:rPr>
              <a:t> </a:t>
            </a:r>
            <a:r>
              <a:rPr lang="en-US" sz="3600" b="1" i="1" dirty="0" smtClean="0">
                <a:solidFill>
                  <a:srgbClr val="3404BC"/>
                </a:solidFill>
                <a:latin typeface="Times New Roman" panose="02020603050405020304" pitchFamily="18" charset="0"/>
                <a:cs typeface="Times New Roman" panose="02020603050405020304" pitchFamily="18" charset="0"/>
              </a:rPr>
              <a:t>“</a:t>
            </a:r>
            <a:r>
              <a:rPr lang="en-US" sz="3600" b="1" i="1" dirty="0" err="1" smtClean="0">
                <a:solidFill>
                  <a:srgbClr val="3404BC"/>
                </a:solidFill>
                <a:latin typeface="Times New Roman" panose="02020603050405020304" pitchFamily="18" charset="0"/>
                <a:cs typeface="Times New Roman" panose="02020603050405020304" pitchFamily="18" charset="0"/>
              </a:rPr>
              <a:t>Tuyên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bố</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về</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bảo</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vệ</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mọi</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người</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không</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bị</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tra</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tấn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đối</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xử</a:t>
            </a:r>
            <a:r>
              <a:rPr lang="en-US" sz="3600" b="1" i="1" dirty="0" smtClean="0">
                <a:solidFill>
                  <a:srgbClr val="3404BC"/>
                </a:solidFill>
                <a:latin typeface="Times New Roman" panose="02020603050405020304" pitchFamily="18" charset="0"/>
                <a:cs typeface="Times New Roman" panose="02020603050405020304" pitchFamily="18" charset="0"/>
              </a:rPr>
              <a:t> hay </a:t>
            </a:r>
            <a:r>
              <a:rPr lang="en-US" sz="3600" b="1" i="1" dirty="0" err="1" smtClean="0">
                <a:solidFill>
                  <a:srgbClr val="3404BC"/>
                </a:solidFill>
                <a:latin typeface="Times New Roman" panose="02020603050405020304" pitchFamily="18" charset="0"/>
                <a:cs typeface="Times New Roman" panose="02020603050405020304" pitchFamily="18" charset="0"/>
              </a:rPr>
              <a:t>hình</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phạt</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tàn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ác</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vô</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nhân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đạo</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hoặc</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hạ</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thấp</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nhân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phẩm</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a:t>
            </a:r>
            <a:r>
              <a:rPr lang="en-US" sz="3600" dirty="0" err="1" smtClean="0">
                <a:latin typeface="Times New Roman" panose="02020603050405020304" pitchFamily="18" charset="0"/>
                <a:cs typeface="Times New Roman" panose="02020603050405020304" pitchFamily="18" charset="0"/>
              </a:rPr>
              <a:t>được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Đại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hội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đồng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Liên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Hợp</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Quốc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thông</a:t>
            </a:r>
            <a:r>
              <a:rPr lang="en-US" sz="3600" dirty="0" smtClean="0">
                <a:latin typeface="Times New Roman" panose="02020603050405020304" pitchFamily="18" charset="0"/>
                <a:cs typeface="Times New Roman" panose="02020603050405020304" pitchFamily="18" charset="0"/>
              </a:rPr>
              <a:t> qua </a:t>
            </a:r>
            <a:r>
              <a:rPr lang="en-US" sz="3600" dirty="0" err="1" smtClean="0">
                <a:latin typeface="Times New Roman" panose="02020603050405020304" pitchFamily="18" charset="0"/>
                <a:cs typeface="Times New Roman" panose="02020603050405020304" pitchFamily="18" charset="0"/>
              </a:rPr>
              <a:t>ngày</a:t>
            </a:r>
            <a:r>
              <a:rPr lang="en-US" sz="3600" dirty="0" smtClean="0">
                <a:latin typeface="Times New Roman" panose="02020603050405020304" pitchFamily="18" charset="0"/>
                <a:cs typeface="Times New Roman" panose="02020603050405020304" pitchFamily="18" charset="0"/>
              </a:rPr>
              <a:t> 09/12/1975).</a:t>
            </a:r>
          </a:p>
          <a:p>
            <a:pPr algn="just"/>
            <a:endParaRPr lang="en-US" sz="3600" dirty="0">
              <a:latin typeface="Times New Roman" panose="02020603050405020304" pitchFamily="18" charset="0"/>
              <a:cs typeface="Times New Roman" panose="02020603050405020304" pitchFamily="18" charset="0"/>
            </a:endParaRPr>
          </a:p>
          <a:p>
            <a:pPr algn="just"/>
            <a:r>
              <a:rPr lang="en-US" sz="3600" b="1" dirty="0" smtClean="0">
                <a:solidFill>
                  <a:srgbClr val="FF0000"/>
                </a:solidFill>
                <a:latin typeface="Times New Roman" panose="02020603050405020304" pitchFamily="18" charset="0"/>
                <a:cs typeface="Times New Roman" panose="02020603050405020304" pitchFamily="18" charset="0"/>
              </a:rPr>
              <a:t>5) </a:t>
            </a:r>
            <a:r>
              <a:rPr lang="en-US" sz="3600" dirty="0" err="1" smtClean="0">
                <a:latin typeface="Times New Roman" panose="02020603050405020304" pitchFamily="18" charset="0"/>
                <a:cs typeface="Times New Roman" panose="02020603050405020304" pitchFamily="18" charset="0"/>
              </a:rPr>
              <a:t>Mục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đích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ước</a:t>
            </a:r>
            <a:r>
              <a:rPr lang="en-US" sz="3600" dirty="0" smtClean="0">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cuộc</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đấu</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tranh</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chống</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tra</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tấn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đối</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xử</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trừng</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phạt</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tàn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ác</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vô</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nhân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đạo</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hoặc</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hạ</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thấp</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nhân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phẩm</a:t>
            </a:r>
            <a:r>
              <a:rPr lang="en-US" sz="3600" b="1" i="1" dirty="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đạt</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được</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hiệu</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quả</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hơn</a:t>
            </a:r>
            <a:r>
              <a:rPr lang="en-US" sz="3600" dirty="0" smtClean="0">
                <a:solidFill>
                  <a:srgbClr val="3404BC"/>
                </a:solidFill>
                <a:latin typeface="Times New Roman" panose="02020603050405020304" pitchFamily="18" charset="0"/>
                <a:cs typeface="Times New Roman" panose="02020603050405020304" pitchFamily="18" charset="0"/>
              </a:rPr>
              <a:t>.</a:t>
            </a:r>
          </a:p>
          <a:p>
            <a:endParaRPr lang="en-US"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0596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0761" y="360608"/>
            <a:ext cx="11204619" cy="6401753"/>
          </a:xfrm>
          <a:prstGeom prst="rect">
            <a:avLst/>
          </a:prstGeom>
          <a:noFill/>
        </p:spPr>
        <p:txBody>
          <a:bodyPr wrap="square" rtlCol="0">
            <a:spAutoFit/>
          </a:bodyPr>
          <a:lstStyle/>
          <a:p>
            <a:pPr algn="ctr"/>
            <a:r>
              <a:rPr lang="en-US" sz="3600" b="1" dirty="0" err="1" smtClean="0">
                <a:solidFill>
                  <a:srgbClr val="FF0000"/>
                </a:solidFill>
                <a:latin typeface="Times New Roman" pitchFamily="18" charset="0"/>
                <a:cs typeface="Times New Roman" pitchFamily="18" charset="0"/>
              </a:rPr>
              <a:t>Khái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niệm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Tra</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tấn</a:t>
            </a:r>
            <a:r>
              <a:rPr lang="en-US" sz="3600" b="1" dirty="0" smtClean="0">
                <a:solidFill>
                  <a:srgbClr val="FF0000"/>
                </a:solidFill>
                <a:latin typeface="Times New Roman" pitchFamily="18" charset="0"/>
                <a:cs typeface="Times New Roman" pitchFamily="18" charset="0"/>
              </a:rPr>
              <a:t>”</a:t>
            </a:r>
          </a:p>
          <a:p>
            <a:pPr algn="just"/>
            <a:endParaRPr lang="en-US" sz="1400" b="1" dirty="0" smtClean="0">
              <a:solidFill>
                <a:srgbClr val="FF0000"/>
              </a:solidFill>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a:t>
            </a:r>
            <a:r>
              <a:rPr lang="en-US" sz="3600" dirty="0" err="1" smtClean="0">
                <a:latin typeface="Times New Roman" pitchFamily="18" charset="0"/>
                <a:cs typeface="Times New Roman" pitchFamily="18" charset="0"/>
              </a:rPr>
              <a:t>Tra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tấn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hành</a:t>
            </a:r>
            <a:r>
              <a:rPr lang="en-US" sz="3600" dirty="0" smtClean="0">
                <a:latin typeface="Times New Roman" pitchFamily="18" charset="0"/>
                <a:cs typeface="Times New Roman" pitchFamily="18" charset="0"/>
              </a:rPr>
              <a:t> vi </a:t>
            </a:r>
            <a:r>
              <a:rPr lang="en-US" sz="3600" dirty="0" err="1" smtClean="0">
                <a:latin typeface="Times New Roman" pitchFamily="18" charset="0"/>
                <a:cs typeface="Times New Roman" pitchFamily="18" charset="0"/>
              </a:rPr>
              <a:t>của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công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chức</a:t>
            </a:r>
            <a:r>
              <a:rPr lang="en-US" sz="3600" dirty="0" smtClean="0">
                <a:latin typeface="Times New Roman" pitchFamily="18" charset="0"/>
                <a:cs typeface="Times New Roman" pitchFamily="18" charset="0"/>
              </a:rPr>
              <a:t> hay </a:t>
            </a:r>
            <a:r>
              <a:rPr lang="en-US" sz="3600" dirty="0" err="1" smtClean="0">
                <a:latin typeface="Times New Roman" pitchFamily="18" charset="0"/>
                <a:cs typeface="Times New Roman" pitchFamily="18" charset="0"/>
              </a:rPr>
              <a:t>người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hành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động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với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tư</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cách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chính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thức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gây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ra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hoặc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với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sự</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xúi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giục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đồng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tình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ưng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thuận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của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công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chức</a:t>
            </a:r>
            <a:r>
              <a:rPr lang="en-US" sz="3600" dirty="0" smtClean="0">
                <a:latin typeface="Times New Roman" pitchFamily="18" charset="0"/>
                <a:cs typeface="Times New Roman" pitchFamily="18" charset="0"/>
              </a:rPr>
              <a:t> </a:t>
            </a:r>
            <a:r>
              <a:rPr lang="en-US" sz="3600" dirty="0" err="1" smtClean="0">
                <a:solidFill>
                  <a:srgbClr val="3404BC"/>
                </a:solidFill>
                <a:latin typeface="Times New Roman" pitchFamily="18" charset="0"/>
                <a:cs typeface="Times New Roman" pitchFamily="18" charset="0"/>
              </a:rPr>
              <a:t>cố</a:t>
            </a:r>
            <a:r>
              <a:rPr lang="en-US" sz="3600" dirty="0" smtClean="0">
                <a:solidFill>
                  <a:srgbClr val="3404BC"/>
                </a:solidFill>
                <a:latin typeface="Times New Roman" pitchFamily="18" charset="0"/>
                <a:cs typeface="Times New Roman" pitchFamily="18" charset="0"/>
              </a:rPr>
              <a:t> ý</a:t>
            </a:r>
            <a:r>
              <a:rPr lang="en-US" sz="3600" dirty="0" smtClean="0">
                <a:latin typeface="Times New Roman" pitchFamily="18" charset="0"/>
                <a:cs typeface="Times New Roman" pitchFamily="18" charset="0"/>
              </a:rPr>
              <a:t> </a:t>
            </a:r>
            <a:r>
              <a:rPr lang="en-US" sz="3600" dirty="0" err="1" smtClean="0">
                <a:solidFill>
                  <a:srgbClr val="00B050"/>
                </a:solidFill>
                <a:latin typeface="Times New Roman" pitchFamily="18" charset="0"/>
                <a:cs typeface="Times New Roman" pitchFamily="18" charset="0"/>
              </a:rPr>
              <a:t>gây</a:t>
            </a:r>
            <a:r>
              <a:rPr lang="en-US" sz="3600" dirty="0" smtClean="0">
                <a:solidFill>
                  <a:srgbClr val="00B050"/>
                </a:solidFill>
                <a:latin typeface="Times New Roman" pitchFamily="18" charset="0"/>
                <a:cs typeface="Times New Roman" pitchFamily="18" charset="0"/>
              </a:rPr>
              <a:t> </a:t>
            </a:r>
            <a:r>
              <a:rPr lang="en-US" sz="3600" dirty="0" err="1" smtClean="0">
                <a:solidFill>
                  <a:srgbClr val="00B050"/>
                </a:solidFill>
                <a:latin typeface="Times New Roman" pitchFamily="18" charset="0"/>
                <a:cs typeface="Times New Roman" pitchFamily="18" charset="0"/>
              </a:rPr>
              <a:t>đau</a:t>
            </a:r>
            <a:r>
              <a:rPr lang="en-US" sz="3600" dirty="0" smtClean="0">
                <a:solidFill>
                  <a:srgbClr val="00B050"/>
                </a:solidFill>
                <a:latin typeface="Times New Roman" pitchFamily="18" charset="0"/>
                <a:cs typeface="Times New Roman" pitchFamily="18" charset="0"/>
              </a:rPr>
              <a:t> </a:t>
            </a:r>
            <a:r>
              <a:rPr lang="en-US" sz="3600" dirty="0" err="1" smtClean="0">
                <a:solidFill>
                  <a:srgbClr val="00B050"/>
                </a:solidFill>
                <a:latin typeface="Times New Roman" pitchFamily="18" charset="0"/>
                <a:cs typeface="Times New Roman" pitchFamily="18" charset="0"/>
              </a:rPr>
              <a:t>đớn</a:t>
            </a:r>
            <a:r>
              <a:rPr lang="en-US" sz="3600" dirty="0" smtClean="0">
                <a:solidFill>
                  <a:srgbClr val="00B050"/>
                </a:solidFill>
                <a:latin typeface="Times New Roman" pitchFamily="18" charset="0"/>
                <a:cs typeface="Times New Roman" pitchFamily="18" charset="0"/>
              </a:rPr>
              <a:t> </a:t>
            </a:r>
            <a:r>
              <a:rPr lang="en-US" sz="3600" dirty="0" err="1" smtClean="0">
                <a:solidFill>
                  <a:srgbClr val="00B050"/>
                </a:solidFill>
                <a:latin typeface="Times New Roman" pitchFamily="18" charset="0"/>
                <a:cs typeface="Times New Roman" pitchFamily="18" charset="0"/>
              </a:rPr>
              <a:t>hoặc</a:t>
            </a:r>
            <a:r>
              <a:rPr lang="en-US" sz="3600" dirty="0" smtClean="0">
                <a:solidFill>
                  <a:srgbClr val="00B050"/>
                </a:solidFill>
                <a:latin typeface="Times New Roman" pitchFamily="18" charset="0"/>
                <a:cs typeface="Times New Roman" pitchFamily="18" charset="0"/>
              </a:rPr>
              <a:t> </a:t>
            </a:r>
            <a:r>
              <a:rPr lang="en-US" sz="3600" dirty="0" err="1" smtClean="0">
                <a:solidFill>
                  <a:srgbClr val="00B050"/>
                </a:solidFill>
                <a:latin typeface="Times New Roman" pitchFamily="18" charset="0"/>
                <a:cs typeface="Times New Roman" pitchFamily="18" charset="0"/>
              </a:rPr>
              <a:t>đau</a:t>
            </a:r>
            <a:r>
              <a:rPr lang="en-US" sz="3600" dirty="0" smtClean="0">
                <a:solidFill>
                  <a:srgbClr val="00B050"/>
                </a:solidFill>
                <a:latin typeface="Times New Roman" pitchFamily="18" charset="0"/>
                <a:cs typeface="Times New Roman" pitchFamily="18" charset="0"/>
              </a:rPr>
              <a:t> </a:t>
            </a:r>
            <a:r>
              <a:rPr lang="en-US" sz="3600" dirty="0" err="1" smtClean="0">
                <a:solidFill>
                  <a:srgbClr val="00B050"/>
                </a:solidFill>
                <a:latin typeface="Times New Roman" pitchFamily="18" charset="0"/>
                <a:cs typeface="Times New Roman" pitchFamily="18" charset="0"/>
              </a:rPr>
              <a:t>khổ</a:t>
            </a:r>
            <a:r>
              <a:rPr lang="en-US" sz="3600" dirty="0" smtClean="0">
                <a:solidFill>
                  <a:srgbClr val="00B050"/>
                </a:solidFill>
                <a:latin typeface="Times New Roman" pitchFamily="18" charset="0"/>
                <a:cs typeface="Times New Roman" pitchFamily="18" charset="0"/>
              </a:rPr>
              <a:t> </a:t>
            </a:r>
            <a:r>
              <a:rPr lang="en-US" sz="3600" dirty="0" err="1" smtClean="0">
                <a:solidFill>
                  <a:srgbClr val="00B050"/>
                </a:solidFill>
                <a:latin typeface="Times New Roman" pitchFamily="18" charset="0"/>
                <a:cs typeface="Times New Roman" pitchFamily="18" charset="0"/>
              </a:rPr>
              <a:t>nghiêm</a:t>
            </a:r>
            <a:r>
              <a:rPr lang="en-US" sz="3600" dirty="0" smtClean="0">
                <a:solidFill>
                  <a:srgbClr val="00B050"/>
                </a:solidFill>
                <a:latin typeface="Times New Roman" pitchFamily="18" charset="0"/>
                <a:cs typeface="Times New Roman" pitchFamily="18" charset="0"/>
              </a:rPr>
              <a:t> </a:t>
            </a:r>
            <a:r>
              <a:rPr lang="en-US" sz="3600" dirty="0" err="1" smtClean="0">
                <a:solidFill>
                  <a:srgbClr val="00B050"/>
                </a:solidFill>
                <a:latin typeface="Times New Roman" pitchFamily="18" charset="0"/>
                <a:cs typeface="Times New Roman" pitchFamily="18" charset="0"/>
              </a:rPr>
              <a:t>trọng</a:t>
            </a:r>
            <a:r>
              <a:rPr lang="en-US" sz="3600" dirty="0" smtClean="0">
                <a:solidFill>
                  <a:srgbClr val="00B050"/>
                </a:solidFill>
                <a:latin typeface="Times New Roman" pitchFamily="18" charset="0"/>
                <a:cs typeface="Times New Roman" pitchFamily="18" charset="0"/>
              </a:rPr>
              <a:t> </a:t>
            </a:r>
            <a:r>
              <a:rPr lang="en-US" sz="3600" dirty="0" err="1" smtClean="0">
                <a:solidFill>
                  <a:srgbClr val="00B050"/>
                </a:solidFill>
                <a:latin typeface="Times New Roman" pitchFamily="18" charset="0"/>
                <a:cs typeface="Times New Roman" pitchFamily="18" charset="0"/>
              </a:rPr>
              <a:t>về</a:t>
            </a:r>
            <a:r>
              <a:rPr lang="en-US" sz="3600" dirty="0" smtClean="0">
                <a:solidFill>
                  <a:srgbClr val="00B050"/>
                </a:solidFill>
                <a:latin typeface="Times New Roman" pitchFamily="18" charset="0"/>
                <a:cs typeface="Times New Roman" pitchFamily="18" charset="0"/>
              </a:rPr>
              <a:t> </a:t>
            </a:r>
            <a:r>
              <a:rPr lang="en-US" sz="3600" dirty="0" err="1" smtClean="0">
                <a:solidFill>
                  <a:srgbClr val="00B050"/>
                </a:solidFill>
                <a:latin typeface="Times New Roman" pitchFamily="18" charset="0"/>
                <a:cs typeface="Times New Roman" pitchFamily="18" charset="0"/>
              </a:rPr>
              <a:t>thể</a:t>
            </a:r>
            <a:r>
              <a:rPr lang="en-US" sz="3600" dirty="0" smtClean="0">
                <a:solidFill>
                  <a:srgbClr val="00B050"/>
                </a:solidFill>
                <a:latin typeface="Times New Roman" pitchFamily="18" charset="0"/>
                <a:cs typeface="Times New Roman" pitchFamily="18" charset="0"/>
              </a:rPr>
              <a:t> </a:t>
            </a:r>
            <a:r>
              <a:rPr lang="en-US" sz="3600" dirty="0" err="1" smtClean="0">
                <a:solidFill>
                  <a:srgbClr val="00B050"/>
                </a:solidFill>
                <a:latin typeface="Times New Roman" pitchFamily="18" charset="0"/>
                <a:cs typeface="Times New Roman" pitchFamily="18" charset="0"/>
              </a:rPr>
              <a:t>xác</a:t>
            </a:r>
            <a:r>
              <a:rPr lang="en-US" sz="3600" dirty="0" smtClean="0">
                <a:solidFill>
                  <a:srgbClr val="00B050"/>
                </a:solidFill>
                <a:latin typeface="Times New Roman" pitchFamily="18" charset="0"/>
                <a:cs typeface="Times New Roman" pitchFamily="18" charset="0"/>
              </a:rPr>
              <a:t> hay </a:t>
            </a:r>
            <a:r>
              <a:rPr lang="en-US" sz="3600" dirty="0" err="1" smtClean="0">
                <a:solidFill>
                  <a:srgbClr val="00B050"/>
                </a:solidFill>
                <a:latin typeface="Times New Roman" pitchFamily="18" charset="0"/>
                <a:cs typeface="Times New Roman" pitchFamily="18" charset="0"/>
              </a:rPr>
              <a:t>tinh</a:t>
            </a:r>
            <a:r>
              <a:rPr lang="en-US" sz="3600" dirty="0" smtClean="0">
                <a:solidFill>
                  <a:srgbClr val="00B050"/>
                </a:solidFill>
                <a:latin typeface="Times New Roman" pitchFamily="18" charset="0"/>
                <a:cs typeface="Times New Roman" pitchFamily="18" charset="0"/>
              </a:rPr>
              <a:t> </a:t>
            </a:r>
            <a:r>
              <a:rPr lang="en-US" sz="3600" dirty="0" err="1" smtClean="0">
                <a:solidFill>
                  <a:srgbClr val="00B050"/>
                </a:solidFill>
                <a:latin typeface="Times New Roman" pitchFamily="18" charset="0"/>
                <a:cs typeface="Times New Roman" pitchFamily="18" charset="0"/>
              </a:rPr>
              <a:t>thần</a:t>
            </a:r>
            <a:r>
              <a:rPr lang="en-US" sz="3600" dirty="0" smtClean="0">
                <a:solidFill>
                  <a:srgbClr val="00B050"/>
                </a:solidFill>
                <a:latin typeface="Times New Roman" pitchFamily="18" charset="0"/>
                <a:cs typeface="Times New Roman" pitchFamily="18" charset="0"/>
              </a:rPr>
              <a:t> </a:t>
            </a:r>
            <a:r>
              <a:rPr lang="en-US" sz="3600" dirty="0" err="1" smtClean="0">
                <a:solidFill>
                  <a:srgbClr val="00B050"/>
                </a:solidFill>
                <a:latin typeface="Times New Roman" pitchFamily="18" charset="0"/>
                <a:cs typeface="Times New Roman" pitchFamily="18" charset="0"/>
              </a:rPr>
              <a:t>cho</a:t>
            </a:r>
            <a:r>
              <a:rPr lang="en-US" sz="3600" dirty="0" smtClean="0">
                <a:solidFill>
                  <a:srgbClr val="00B050"/>
                </a:solidFill>
                <a:latin typeface="Times New Roman" pitchFamily="18" charset="0"/>
                <a:cs typeface="Times New Roman" pitchFamily="18" charset="0"/>
              </a:rPr>
              <a:t> </a:t>
            </a:r>
            <a:r>
              <a:rPr lang="en-US" sz="3600" dirty="0" err="1" smtClean="0">
                <a:solidFill>
                  <a:srgbClr val="00B050"/>
                </a:solidFill>
                <a:latin typeface="Times New Roman" pitchFamily="18" charset="0"/>
                <a:cs typeface="Times New Roman" pitchFamily="18" charset="0"/>
              </a:rPr>
              <a:t>một</a:t>
            </a:r>
            <a:r>
              <a:rPr lang="en-US" sz="3600" dirty="0" smtClean="0">
                <a:solidFill>
                  <a:srgbClr val="00B050"/>
                </a:solidFill>
                <a:latin typeface="Times New Roman" pitchFamily="18" charset="0"/>
                <a:cs typeface="Times New Roman" pitchFamily="18" charset="0"/>
              </a:rPr>
              <a:t> </a:t>
            </a:r>
            <a:r>
              <a:rPr lang="en-US" sz="3600" dirty="0" err="1" smtClean="0">
                <a:solidFill>
                  <a:srgbClr val="00B050"/>
                </a:solidFill>
                <a:latin typeface="Times New Roman" pitchFamily="18" charset="0"/>
                <a:cs typeface="Times New Roman" pitchFamily="18" charset="0"/>
              </a:rPr>
              <a:t>người</a:t>
            </a:r>
            <a:r>
              <a:rPr lang="en-US" sz="3600" dirty="0" smtClean="0">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vì</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những</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mục</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đích</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như</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lấy</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thông</a:t>
            </a:r>
            <a:r>
              <a:rPr lang="en-US" sz="3600" dirty="0" smtClean="0">
                <a:solidFill>
                  <a:srgbClr val="FF0000"/>
                </a:solidFill>
                <a:latin typeface="Times New Roman" pitchFamily="18" charset="0"/>
                <a:cs typeface="Times New Roman" pitchFamily="18" charset="0"/>
              </a:rPr>
              <a:t> tin </a:t>
            </a:r>
            <a:r>
              <a:rPr lang="en-US" sz="3600" dirty="0" err="1" smtClean="0">
                <a:solidFill>
                  <a:srgbClr val="FF0000"/>
                </a:solidFill>
                <a:latin typeface="Times New Roman" pitchFamily="18" charset="0"/>
                <a:cs typeface="Times New Roman" pitchFamily="18" charset="0"/>
              </a:rPr>
              <a:t>hoặc</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lời</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thú</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tội</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từ</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người</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đó</a:t>
            </a:r>
            <a:r>
              <a:rPr lang="en-US" sz="3600" dirty="0" smtClean="0">
                <a:solidFill>
                  <a:srgbClr val="FF0000"/>
                </a:solidFill>
                <a:latin typeface="Times New Roman" pitchFamily="18" charset="0"/>
                <a:cs typeface="Times New Roman" pitchFamily="18" charset="0"/>
              </a:rPr>
              <a:t> hay </a:t>
            </a:r>
            <a:r>
              <a:rPr lang="en-US" sz="3600" dirty="0" err="1" smtClean="0">
                <a:solidFill>
                  <a:srgbClr val="FF0000"/>
                </a:solidFill>
                <a:latin typeface="Times New Roman" pitchFamily="18" charset="0"/>
                <a:cs typeface="Times New Roman" pitchFamily="18" charset="0"/>
              </a:rPr>
              <a:t>một</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người</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thứ</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ba</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hoặc</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để</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trừng</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phạt</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người</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đó</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vì</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một</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hành</a:t>
            </a:r>
            <a:r>
              <a:rPr lang="en-US" sz="3600" dirty="0" smtClean="0">
                <a:solidFill>
                  <a:srgbClr val="FF0000"/>
                </a:solidFill>
                <a:latin typeface="Times New Roman" pitchFamily="18" charset="0"/>
                <a:cs typeface="Times New Roman" pitchFamily="18" charset="0"/>
              </a:rPr>
              <a:t> vi </a:t>
            </a:r>
            <a:r>
              <a:rPr lang="en-US" sz="3600" dirty="0" err="1" smtClean="0">
                <a:solidFill>
                  <a:srgbClr val="FF0000"/>
                </a:solidFill>
                <a:latin typeface="Times New Roman" pitchFamily="18" charset="0"/>
                <a:cs typeface="Times New Roman" pitchFamily="18" charset="0"/>
              </a:rPr>
              <a:t>mà</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người</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đó</a:t>
            </a:r>
            <a:r>
              <a:rPr lang="en-US" sz="3600" dirty="0" smtClean="0">
                <a:solidFill>
                  <a:srgbClr val="FF0000"/>
                </a:solidFill>
                <a:latin typeface="Times New Roman" pitchFamily="18" charset="0"/>
                <a:cs typeface="Times New Roman" pitchFamily="18" charset="0"/>
              </a:rPr>
              <a:t> hay </a:t>
            </a:r>
            <a:r>
              <a:rPr lang="en-US" sz="3600" dirty="0" err="1" smtClean="0">
                <a:solidFill>
                  <a:srgbClr val="FF0000"/>
                </a:solidFill>
                <a:latin typeface="Times New Roman" pitchFamily="18" charset="0"/>
                <a:cs typeface="Times New Roman" pitchFamily="18" charset="0"/>
              </a:rPr>
              <a:t>người</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thứ</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ba</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thực</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hiện</a:t>
            </a:r>
            <a:r>
              <a:rPr lang="en-US" sz="3600" dirty="0" smtClean="0">
                <a:solidFill>
                  <a:srgbClr val="FF0000"/>
                </a:solidFill>
                <a:latin typeface="Times New Roman" pitchFamily="18" charset="0"/>
                <a:cs typeface="Times New Roman" pitchFamily="18" charset="0"/>
              </a:rPr>
              <a:t> hay </a:t>
            </a:r>
            <a:r>
              <a:rPr lang="en-US" sz="3600" dirty="0" err="1" smtClean="0">
                <a:solidFill>
                  <a:srgbClr val="FF0000"/>
                </a:solidFill>
                <a:latin typeface="Times New Roman" pitchFamily="18" charset="0"/>
                <a:cs typeface="Times New Roman" pitchFamily="18" charset="0"/>
              </a:rPr>
              <a:t>bị</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nghi</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ngờ</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đã</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thực</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hiện</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hoặc</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để</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đe</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doạ</a:t>
            </a:r>
            <a:r>
              <a:rPr lang="en-US" sz="3600" dirty="0" smtClean="0">
                <a:solidFill>
                  <a:srgbClr val="FF0000"/>
                </a:solidFill>
                <a:latin typeface="Times New Roman" pitchFamily="18" charset="0"/>
                <a:cs typeface="Times New Roman" pitchFamily="18" charset="0"/>
              </a:rPr>
              <a:t> hay </a:t>
            </a:r>
            <a:r>
              <a:rPr lang="en-US" sz="3600" dirty="0" err="1" smtClean="0">
                <a:solidFill>
                  <a:srgbClr val="FF0000"/>
                </a:solidFill>
                <a:latin typeface="Times New Roman" pitchFamily="18" charset="0"/>
                <a:cs typeface="Times New Roman" pitchFamily="18" charset="0"/>
              </a:rPr>
              <a:t>ép</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buộc</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người</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đó</a:t>
            </a:r>
            <a:r>
              <a:rPr lang="en-US" sz="3600" dirty="0" smtClean="0">
                <a:solidFill>
                  <a:srgbClr val="FF0000"/>
                </a:solidFill>
                <a:latin typeface="Times New Roman" pitchFamily="18" charset="0"/>
                <a:cs typeface="Times New Roman" pitchFamily="18" charset="0"/>
              </a:rPr>
              <a:t> hay </a:t>
            </a:r>
            <a:r>
              <a:rPr lang="en-US" sz="3600" dirty="0" err="1" smtClean="0">
                <a:solidFill>
                  <a:srgbClr val="FF0000"/>
                </a:solidFill>
                <a:latin typeface="Times New Roman" pitchFamily="18" charset="0"/>
                <a:cs typeface="Times New Roman" pitchFamily="18" charset="0"/>
              </a:rPr>
              <a:t>người</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thứ</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ba</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hoặc</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vì</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bất</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kỳ</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một</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lý</a:t>
            </a:r>
            <a:r>
              <a:rPr lang="en-US" sz="3600" dirty="0" smtClean="0">
                <a:solidFill>
                  <a:srgbClr val="FF0000"/>
                </a:solidFill>
                <a:latin typeface="Times New Roman" pitchFamily="18" charset="0"/>
                <a:cs typeface="Times New Roman" pitchFamily="18" charset="0"/>
              </a:rPr>
              <a:t> do </a:t>
            </a:r>
            <a:r>
              <a:rPr lang="en-US" sz="3600" dirty="0" err="1" smtClean="0">
                <a:solidFill>
                  <a:srgbClr val="FF0000"/>
                </a:solidFill>
                <a:latin typeface="Times New Roman" pitchFamily="18" charset="0"/>
                <a:cs typeface="Times New Roman" pitchFamily="18" charset="0"/>
              </a:rPr>
              <a:t>nào</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khác</a:t>
            </a:r>
            <a:r>
              <a:rPr lang="en-US" sz="3600" dirty="0" smtClean="0">
                <a:solidFill>
                  <a:srgbClr val="FF0000"/>
                </a:solidFill>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dựa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sự</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phân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biệt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đối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xử</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dưới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mọi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hình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thức</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7224454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0037" y="0"/>
            <a:ext cx="10270610" cy="2923877"/>
          </a:xfrm>
          <a:prstGeom prst="rect">
            <a:avLst/>
          </a:prstGeom>
          <a:noFill/>
        </p:spPr>
        <p:txBody>
          <a:bodyPr wrap="square" rtlCol="0">
            <a:spAutoFit/>
          </a:bodyPr>
          <a:lstStyle/>
          <a:p>
            <a:endParaRPr lang="en-US" sz="3200" dirty="0">
              <a:solidFill>
                <a:srgbClr val="6600FF"/>
              </a:solidFill>
            </a:endParaRPr>
          </a:p>
          <a:p>
            <a:endParaRPr lang="en-US" sz="3200" b="1" dirty="0" smtClean="0">
              <a:solidFill>
                <a:srgbClr val="FF0000"/>
              </a:solidFill>
            </a:endParaRPr>
          </a:p>
          <a:p>
            <a:pPr algn="ctr"/>
            <a:r>
              <a:rPr lang="en-US" sz="4000" b="1" dirty="0" err="1" smtClean="0">
                <a:solidFill>
                  <a:srgbClr val="FF0000"/>
                </a:solidFill>
              </a:rPr>
              <a:t>Các</a:t>
            </a:r>
            <a:r>
              <a:rPr lang="en-US" sz="4000" b="1" dirty="0" smtClean="0">
                <a:solidFill>
                  <a:srgbClr val="FF0000"/>
                </a:solidFill>
              </a:rPr>
              <a:t> </a:t>
            </a:r>
            <a:r>
              <a:rPr lang="en-US" sz="4000" b="1" dirty="0" err="1" smtClean="0">
                <a:solidFill>
                  <a:srgbClr val="FF0000"/>
                </a:solidFill>
              </a:rPr>
              <a:t>biện</a:t>
            </a:r>
            <a:r>
              <a:rPr lang="en-US" sz="4000" b="1" dirty="0" smtClean="0">
                <a:solidFill>
                  <a:srgbClr val="FF0000"/>
                </a:solidFill>
              </a:rPr>
              <a:t> </a:t>
            </a:r>
            <a:r>
              <a:rPr lang="en-US" sz="4000" b="1" dirty="0" err="1" smtClean="0">
                <a:solidFill>
                  <a:srgbClr val="FF0000"/>
                </a:solidFill>
              </a:rPr>
              <a:t>pháp</a:t>
            </a:r>
            <a:r>
              <a:rPr lang="en-US" sz="4000" b="1" dirty="0" smtClean="0">
                <a:solidFill>
                  <a:srgbClr val="FF0000"/>
                </a:solidFill>
              </a:rPr>
              <a:t> </a:t>
            </a:r>
            <a:r>
              <a:rPr lang="en-US" sz="4000" b="1" dirty="0" err="1" smtClean="0">
                <a:solidFill>
                  <a:srgbClr val="FF0000"/>
                </a:solidFill>
              </a:rPr>
              <a:t>trừng</a:t>
            </a:r>
            <a:r>
              <a:rPr lang="en-US" sz="4000" b="1" dirty="0" smtClean="0">
                <a:solidFill>
                  <a:srgbClr val="FF0000"/>
                </a:solidFill>
              </a:rPr>
              <a:t> </a:t>
            </a:r>
            <a:r>
              <a:rPr lang="en-US" sz="4000" b="1" dirty="0" err="1" smtClean="0">
                <a:solidFill>
                  <a:srgbClr val="FF0000"/>
                </a:solidFill>
              </a:rPr>
              <a:t>phạt</a:t>
            </a:r>
            <a:r>
              <a:rPr lang="en-US" sz="4000" b="1" dirty="0" smtClean="0">
                <a:solidFill>
                  <a:srgbClr val="FF0000"/>
                </a:solidFill>
              </a:rPr>
              <a:t> </a:t>
            </a:r>
            <a:r>
              <a:rPr lang="en-US" sz="4000" b="1" dirty="0" err="1" smtClean="0">
                <a:solidFill>
                  <a:srgbClr val="FF0000"/>
                </a:solidFill>
              </a:rPr>
              <a:t>hợp</a:t>
            </a:r>
            <a:r>
              <a:rPr lang="en-US" sz="4000" b="1" dirty="0" smtClean="0">
                <a:solidFill>
                  <a:srgbClr val="FF0000"/>
                </a:solidFill>
              </a:rPr>
              <a:t> </a:t>
            </a:r>
            <a:r>
              <a:rPr lang="en-US" sz="4000" b="1" dirty="0" err="1" smtClean="0">
                <a:solidFill>
                  <a:srgbClr val="FF0000"/>
                </a:solidFill>
              </a:rPr>
              <a:t>pháp</a:t>
            </a:r>
            <a:r>
              <a:rPr lang="en-US" sz="4000" b="1" dirty="0" smtClean="0">
                <a:solidFill>
                  <a:srgbClr val="FF0000"/>
                </a:solidFill>
              </a:rPr>
              <a:t> </a:t>
            </a:r>
            <a:r>
              <a:rPr lang="en-US" sz="4000" b="1" dirty="0" err="1" smtClean="0">
                <a:solidFill>
                  <a:srgbClr val="FF0000"/>
                </a:solidFill>
              </a:rPr>
              <a:t>gây</a:t>
            </a:r>
            <a:r>
              <a:rPr lang="en-US" sz="4000" b="1" dirty="0" smtClean="0">
                <a:solidFill>
                  <a:srgbClr val="FF0000"/>
                </a:solidFill>
              </a:rPr>
              <a:t> </a:t>
            </a:r>
            <a:r>
              <a:rPr lang="en-US" sz="4000" b="1" dirty="0" err="1" smtClean="0">
                <a:solidFill>
                  <a:srgbClr val="FF0000"/>
                </a:solidFill>
              </a:rPr>
              <a:t>ra</a:t>
            </a:r>
            <a:r>
              <a:rPr lang="en-US" sz="4000" b="1" dirty="0" smtClean="0">
                <a:solidFill>
                  <a:srgbClr val="FF0000"/>
                </a:solidFill>
              </a:rPr>
              <a:t> </a:t>
            </a:r>
            <a:r>
              <a:rPr lang="en-US" sz="4000" b="1" dirty="0" err="1" smtClean="0">
                <a:solidFill>
                  <a:srgbClr val="FF0000"/>
                </a:solidFill>
              </a:rPr>
              <a:t>đau</a:t>
            </a:r>
            <a:r>
              <a:rPr lang="en-US" sz="4000" b="1" dirty="0" smtClean="0">
                <a:solidFill>
                  <a:srgbClr val="FF0000"/>
                </a:solidFill>
              </a:rPr>
              <a:t> </a:t>
            </a:r>
            <a:r>
              <a:rPr lang="en-US" sz="4000" b="1" dirty="0" err="1" smtClean="0">
                <a:solidFill>
                  <a:srgbClr val="FF0000"/>
                </a:solidFill>
              </a:rPr>
              <a:t>đớn</a:t>
            </a:r>
            <a:r>
              <a:rPr lang="en-US" sz="4000" b="1" dirty="0" smtClean="0">
                <a:solidFill>
                  <a:srgbClr val="FF0000"/>
                </a:solidFill>
              </a:rPr>
              <a:t>, </a:t>
            </a:r>
            <a:r>
              <a:rPr lang="en-US" sz="4000" b="1" dirty="0" err="1" smtClean="0">
                <a:solidFill>
                  <a:srgbClr val="FF0000"/>
                </a:solidFill>
              </a:rPr>
              <a:t>đau</a:t>
            </a:r>
            <a:r>
              <a:rPr lang="en-US" sz="4000" b="1" dirty="0" smtClean="0">
                <a:solidFill>
                  <a:srgbClr val="FF0000"/>
                </a:solidFill>
              </a:rPr>
              <a:t> </a:t>
            </a:r>
            <a:r>
              <a:rPr lang="en-US" sz="4000" b="1" dirty="0" err="1" smtClean="0">
                <a:solidFill>
                  <a:srgbClr val="FF0000"/>
                </a:solidFill>
              </a:rPr>
              <a:t>khổ</a:t>
            </a:r>
            <a:r>
              <a:rPr lang="en-US" sz="4000" b="1" dirty="0" smtClean="0">
                <a:solidFill>
                  <a:srgbClr val="FF0000"/>
                </a:solidFill>
              </a:rPr>
              <a:t> </a:t>
            </a:r>
            <a:r>
              <a:rPr lang="en-US" sz="4000" b="1" dirty="0" err="1" smtClean="0">
                <a:solidFill>
                  <a:srgbClr val="FF0000"/>
                </a:solidFill>
              </a:rPr>
              <a:t>thì</a:t>
            </a:r>
            <a:r>
              <a:rPr lang="en-US" sz="4000" b="1" dirty="0" smtClean="0">
                <a:solidFill>
                  <a:srgbClr val="FF0000"/>
                </a:solidFill>
              </a:rPr>
              <a:t> </a:t>
            </a:r>
            <a:r>
              <a:rPr lang="en-US" sz="4000" b="1" dirty="0" err="1" smtClean="0">
                <a:solidFill>
                  <a:srgbClr val="FF0000"/>
                </a:solidFill>
              </a:rPr>
              <a:t>không</a:t>
            </a:r>
            <a:r>
              <a:rPr lang="en-US" sz="4000" b="1" dirty="0" smtClean="0">
                <a:solidFill>
                  <a:srgbClr val="FF0000"/>
                </a:solidFill>
              </a:rPr>
              <a:t> </a:t>
            </a:r>
            <a:r>
              <a:rPr lang="en-US" sz="4000" b="1" dirty="0" err="1" smtClean="0">
                <a:solidFill>
                  <a:srgbClr val="FF0000"/>
                </a:solidFill>
              </a:rPr>
              <a:t>phải</a:t>
            </a:r>
            <a:r>
              <a:rPr lang="en-US" sz="4000" b="1" dirty="0" smtClean="0">
                <a:solidFill>
                  <a:srgbClr val="FF0000"/>
                </a:solidFill>
              </a:rPr>
              <a:t> </a:t>
            </a:r>
            <a:r>
              <a:rPr lang="en-US" sz="4000" b="1" dirty="0" err="1" smtClean="0">
                <a:solidFill>
                  <a:srgbClr val="FF0000"/>
                </a:solidFill>
              </a:rPr>
              <a:t>là</a:t>
            </a:r>
            <a:r>
              <a:rPr lang="en-US" sz="4000" b="1" dirty="0" smtClean="0">
                <a:solidFill>
                  <a:srgbClr val="FF0000"/>
                </a:solidFill>
              </a:rPr>
              <a:t> “</a:t>
            </a:r>
            <a:r>
              <a:rPr lang="en-US" sz="4000" b="1" dirty="0" err="1" smtClean="0">
                <a:solidFill>
                  <a:srgbClr val="FF0000"/>
                </a:solidFill>
              </a:rPr>
              <a:t>tra</a:t>
            </a:r>
            <a:r>
              <a:rPr lang="en-US" sz="4000" b="1" dirty="0" smtClean="0">
                <a:solidFill>
                  <a:srgbClr val="FF0000"/>
                </a:solidFill>
              </a:rPr>
              <a:t> </a:t>
            </a:r>
            <a:r>
              <a:rPr lang="en-US" sz="4000" b="1" dirty="0" err="1" smtClean="0">
                <a:solidFill>
                  <a:srgbClr val="FF0000"/>
                </a:solidFill>
              </a:rPr>
              <a:t>tấn</a:t>
            </a:r>
            <a:r>
              <a:rPr lang="en-US" sz="4000" b="1" dirty="0" smtClean="0">
                <a:solidFill>
                  <a:srgbClr val="FF0000"/>
                </a:solidFill>
              </a:rPr>
              <a:t>”.</a:t>
            </a:r>
          </a:p>
          <a:p>
            <a:pPr algn="ctr"/>
            <a:r>
              <a:rPr lang="en-US" sz="4000" b="1" dirty="0" smtClean="0"/>
              <a:t>(</a:t>
            </a:r>
            <a:r>
              <a:rPr lang="en-US" sz="4000" b="1" dirty="0" err="1" smtClean="0"/>
              <a:t>tử</a:t>
            </a:r>
            <a:r>
              <a:rPr lang="en-US" sz="4000" b="1" dirty="0" smtClean="0"/>
              <a:t> </a:t>
            </a:r>
            <a:r>
              <a:rPr lang="en-US" sz="4000" b="1" dirty="0" err="1" smtClean="0"/>
              <a:t>hình</a:t>
            </a:r>
            <a:r>
              <a:rPr lang="en-US" sz="4000" b="1" dirty="0" smtClean="0"/>
              <a:t>, </a:t>
            </a:r>
            <a:r>
              <a:rPr lang="en-US" sz="4000" b="1" dirty="0" err="1" smtClean="0"/>
              <a:t>đánh</a:t>
            </a:r>
            <a:r>
              <a:rPr lang="en-US" sz="4000" b="1" dirty="0" smtClean="0"/>
              <a:t> </a:t>
            </a:r>
            <a:r>
              <a:rPr lang="en-US" sz="4000" b="1" dirty="0" err="1" smtClean="0"/>
              <a:t>roi</a:t>
            </a:r>
            <a:r>
              <a:rPr lang="en-US" sz="4000" b="1" dirty="0" smtClean="0"/>
              <a:t>, </a:t>
            </a:r>
            <a:r>
              <a:rPr lang="en-US" sz="4000" b="1" dirty="0" err="1" smtClean="0"/>
              <a:t>ném</a:t>
            </a:r>
            <a:r>
              <a:rPr lang="en-US" sz="4000" b="1" dirty="0" smtClean="0"/>
              <a:t> </a:t>
            </a:r>
            <a:r>
              <a:rPr lang="en-US" sz="4000" b="1" dirty="0" err="1" smtClean="0"/>
              <a:t>đá</a:t>
            </a:r>
            <a:r>
              <a:rPr lang="en-US" sz="4000" b="1" dirty="0" smtClean="0"/>
              <a:t>… </a:t>
            </a:r>
            <a:r>
              <a:rPr lang="en-US" sz="4000" b="1" dirty="0" err="1" smtClean="0"/>
              <a:t>khi</a:t>
            </a:r>
            <a:r>
              <a:rPr lang="en-US" sz="4000" b="1" dirty="0" smtClean="0"/>
              <a:t> </a:t>
            </a:r>
            <a:r>
              <a:rPr lang="en-US" sz="4000" b="1" dirty="0" err="1" smtClean="0"/>
              <a:t>phạm</a:t>
            </a:r>
            <a:r>
              <a:rPr lang="en-US" sz="4000" b="1" dirty="0" smtClean="0"/>
              <a:t> </a:t>
            </a:r>
            <a:r>
              <a:rPr lang="en-US" sz="4000" b="1" dirty="0" err="1" smtClean="0"/>
              <a:t>tội</a:t>
            </a:r>
            <a:r>
              <a:rPr lang="en-US" sz="4000" b="1" dirty="0" smtClean="0"/>
              <a:t>)</a:t>
            </a:r>
            <a:endParaRPr lang="en-US" sz="4000" b="1" dirty="0"/>
          </a:p>
        </p:txBody>
      </p:sp>
    </p:spTree>
    <p:extLst>
      <p:ext uri="{BB962C8B-B14F-4D97-AF65-F5344CB8AC3E}">
        <p14:creationId xmlns:p14="http://schemas.microsoft.com/office/powerpoint/2010/main" val="23300035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13645" y="1352282"/>
            <a:ext cx="9775065" cy="1323439"/>
          </a:xfrm>
          <a:prstGeom prst="rect">
            <a:avLst/>
          </a:prstGeom>
          <a:noFill/>
        </p:spPr>
        <p:txBody>
          <a:bodyPr wrap="square" rtlCol="0">
            <a:spAutoFit/>
          </a:bodyPr>
          <a:lstStyle/>
          <a:p>
            <a:pPr algn="ctr"/>
            <a:r>
              <a:rPr lang="en-US" sz="4000" b="1" dirty="0" smtClean="0">
                <a:solidFill>
                  <a:srgbClr val="FF0000"/>
                </a:solidFill>
                <a:latin typeface="Times New Roman" panose="02020603050405020304" pitchFamily="18" charset="0"/>
                <a:cs typeface="Times New Roman" panose="02020603050405020304" pitchFamily="18" charset="0"/>
              </a:rPr>
              <a:t>2. </a:t>
            </a:r>
            <a:r>
              <a:rPr lang="en-US" sz="4000" b="1" dirty="0" smtClean="0">
                <a:solidFill>
                  <a:srgbClr val="FF0000"/>
                </a:solidFill>
                <a:latin typeface="Times New Roman" panose="02020603050405020304" pitchFamily="18" charset="0"/>
                <a:cs typeface="Times New Roman" panose="02020603050405020304" pitchFamily="18" charset="0"/>
              </a:rPr>
              <a:t>NGHĨA VỤ CỦA CÁC QUỐC GIA THÀNH VIÊN:</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85461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82870" y="444300"/>
            <a:ext cx="10689020" cy="5293757"/>
          </a:xfrm>
          <a:prstGeom prst="rect">
            <a:avLst/>
          </a:prstGeom>
          <a:noFill/>
        </p:spPr>
        <p:txBody>
          <a:bodyPr wrap="square" rtlCol="0">
            <a:spAutoFit/>
          </a:bodyPr>
          <a:lstStyle/>
          <a:p>
            <a:pPr algn="just"/>
            <a:r>
              <a:rPr lang="en-US" sz="4000" dirty="0" smtClean="0">
                <a:solidFill>
                  <a:srgbClr val="FF0000"/>
                </a:solidFill>
              </a:rPr>
              <a:t>1-</a:t>
            </a:r>
            <a:r>
              <a:rPr lang="en-US" sz="4000" dirty="0" smtClean="0"/>
              <a:t> </a:t>
            </a:r>
            <a:r>
              <a:rPr lang="en-US" sz="4000" dirty="0" err="1" smtClean="0"/>
              <a:t>Thực</a:t>
            </a:r>
            <a:r>
              <a:rPr lang="en-US" sz="4000" dirty="0" smtClean="0"/>
              <a:t> </a:t>
            </a:r>
            <a:r>
              <a:rPr lang="en-US" sz="4000" dirty="0" err="1" smtClean="0"/>
              <a:t>hiện</a:t>
            </a:r>
            <a:r>
              <a:rPr lang="en-US" sz="4000" dirty="0" smtClean="0"/>
              <a:t> </a:t>
            </a:r>
            <a:r>
              <a:rPr lang="en-US" sz="4000" dirty="0" err="1" smtClean="0"/>
              <a:t>các</a:t>
            </a:r>
            <a:r>
              <a:rPr lang="en-US" sz="4000" dirty="0" smtClean="0"/>
              <a:t> </a:t>
            </a:r>
            <a:r>
              <a:rPr lang="en-US" sz="4000" dirty="0" err="1" smtClean="0"/>
              <a:t>biện</a:t>
            </a:r>
            <a:r>
              <a:rPr lang="en-US" sz="4000" dirty="0" smtClean="0"/>
              <a:t> </a:t>
            </a:r>
            <a:r>
              <a:rPr lang="en-US" sz="4000" dirty="0" err="1" smtClean="0"/>
              <a:t>pháp</a:t>
            </a:r>
            <a:r>
              <a:rPr lang="en-US" sz="4000" dirty="0" smtClean="0"/>
              <a:t> </a:t>
            </a:r>
            <a:r>
              <a:rPr lang="en-US" sz="4000" dirty="0" err="1" smtClean="0"/>
              <a:t>để</a:t>
            </a:r>
            <a:r>
              <a:rPr lang="en-US" sz="4000" dirty="0" smtClean="0"/>
              <a:t> </a:t>
            </a:r>
            <a:r>
              <a:rPr lang="en-US" sz="4000" dirty="0" err="1" smtClean="0"/>
              <a:t>ngăn</a:t>
            </a:r>
            <a:r>
              <a:rPr lang="en-US" sz="4000" dirty="0" smtClean="0"/>
              <a:t> </a:t>
            </a:r>
            <a:r>
              <a:rPr lang="en-US" sz="4000" dirty="0" err="1" smtClean="0"/>
              <a:t>chặn</a:t>
            </a:r>
            <a:r>
              <a:rPr lang="en-US" sz="4000" dirty="0" smtClean="0"/>
              <a:t> </a:t>
            </a:r>
            <a:r>
              <a:rPr lang="en-US" sz="4000" dirty="0" err="1" smtClean="0"/>
              <a:t>các</a:t>
            </a:r>
            <a:r>
              <a:rPr lang="en-US" sz="4000" dirty="0" smtClean="0"/>
              <a:t> </a:t>
            </a:r>
            <a:r>
              <a:rPr lang="en-US" sz="4000" dirty="0" err="1" smtClean="0"/>
              <a:t>hành</a:t>
            </a:r>
            <a:r>
              <a:rPr lang="en-US" sz="4000" dirty="0" smtClean="0"/>
              <a:t> vi </a:t>
            </a:r>
            <a:r>
              <a:rPr lang="en-US" sz="4000" dirty="0" err="1" smtClean="0"/>
              <a:t>tra</a:t>
            </a:r>
            <a:r>
              <a:rPr lang="en-US" sz="4000" dirty="0" smtClean="0"/>
              <a:t> </a:t>
            </a:r>
            <a:r>
              <a:rPr lang="en-US" sz="4000" dirty="0" err="1" smtClean="0"/>
              <a:t>tấn</a:t>
            </a:r>
            <a:r>
              <a:rPr lang="en-US" sz="4000" dirty="0" smtClean="0"/>
              <a:t> </a:t>
            </a:r>
            <a:r>
              <a:rPr lang="en-US" sz="4000" dirty="0" err="1" smtClean="0"/>
              <a:t>trên</a:t>
            </a:r>
            <a:r>
              <a:rPr lang="en-US" sz="4000" dirty="0" smtClean="0"/>
              <a:t> </a:t>
            </a:r>
            <a:r>
              <a:rPr lang="en-US" sz="4000" dirty="0" err="1" smtClean="0"/>
              <a:t>bất</a:t>
            </a:r>
            <a:r>
              <a:rPr lang="en-US" sz="4000" dirty="0" smtClean="0"/>
              <a:t> </a:t>
            </a:r>
            <a:r>
              <a:rPr lang="en-US" sz="4000" dirty="0" err="1" smtClean="0"/>
              <a:t>cứ</a:t>
            </a:r>
            <a:r>
              <a:rPr lang="en-US" sz="4000" dirty="0" smtClean="0"/>
              <a:t> </a:t>
            </a:r>
            <a:r>
              <a:rPr lang="en-US" sz="4000" dirty="0" err="1" smtClean="0"/>
              <a:t>khu</a:t>
            </a:r>
            <a:r>
              <a:rPr lang="en-US" sz="4000" dirty="0" smtClean="0"/>
              <a:t> </a:t>
            </a:r>
            <a:r>
              <a:rPr lang="en-US" sz="4000" dirty="0" err="1" smtClean="0"/>
              <a:t>vực</a:t>
            </a:r>
            <a:r>
              <a:rPr lang="en-US" sz="4000" dirty="0" smtClean="0"/>
              <a:t> </a:t>
            </a:r>
            <a:r>
              <a:rPr lang="en-US" sz="4000" dirty="0" err="1" smtClean="0"/>
              <a:t>lãnh</a:t>
            </a:r>
            <a:r>
              <a:rPr lang="en-US" sz="4000" dirty="0" smtClean="0"/>
              <a:t> </a:t>
            </a:r>
            <a:r>
              <a:rPr lang="en-US" sz="4000" dirty="0" err="1" smtClean="0"/>
              <a:t>thổ</a:t>
            </a:r>
            <a:r>
              <a:rPr lang="en-US" sz="4000" dirty="0" smtClean="0"/>
              <a:t> </a:t>
            </a:r>
            <a:r>
              <a:rPr lang="en-US" sz="4000" dirty="0" err="1" smtClean="0"/>
              <a:t>nào</a:t>
            </a:r>
            <a:r>
              <a:rPr lang="en-US" sz="4000" dirty="0" smtClean="0"/>
              <a:t> </a:t>
            </a:r>
            <a:r>
              <a:rPr lang="en-US" sz="4000" dirty="0" err="1" smtClean="0"/>
              <a:t>thuộc</a:t>
            </a:r>
            <a:r>
              <a:rPr lang="en-US" sz="4000" dirty="0" smtClean="0"/>
              <a:t> </a:t>
            </a:r>
            <a:r>
              <a:rPr lang="en-US" sz="4000" dirty="0" err="1" smtClean="0"/>
              <a:t>chủ</a:t>
            </a:r>
            <a:r>
              <a:rPr lang="en-US" sz="4000" dirty="0" smtClean="0"/>
              <a:t> </a:t>
            </a:r>
            <a:r>
              <a:rPr lang="en-US" sz="4000" dirty="0" err="1" smtClean="0"/>
              <a:t>quyền</a:t>
            </a:r>
            <a:r>
              <a:rPr lang="en-US" sz="4000" dirty="0" smtClean="0"/>
              <a:t> </a:t>
            </a:r>
            <a:r>
              <a:rPr lang="en-US" sz="4000" dirty="0" err="1" smtClean="0"/>
              <a:t>của</a:t>
            </a:r>
            <a:r>
              <a:rPr lang="en-US" sz="4000" dirty="0" smtClean="0"/>
              <a:t> </a:t>
            </a:r>
            <a:r>
              <a:rPr lang="en-US" sz="4000" dirty="0" err="1" smtClean="0"/>
              <a:t>mình</a:t>
            </a:r>
            <a:r>
              <a:rPr lang="en-US" sz="4000" dirty="0" smtClean="0"/>
              <a:t>:</a:t>
            </a:r>
          </a:p>
          <a:p>
            <a:pPr algn="just"/>
            <a:endParaRPr lang="en-US" sz="4000" dirty="0"/>
          </a:p>
          <a:p>
            <a:pPr algn="just"/>
            <a:r>
              <a:rPr lang="en-US" sz="4000" dirty="0" smtClean="0">
                <a:solidFill>
                  <a:srgbClr val="0033CC"/>
                </a:solidFill>
              </a:rPr>
              <a:t>- </a:t>
            </a:r>
            <a:r>
              <a:rPr lang="en-US" sz="4000" i="1" dirty="0" smtClean="0">
                <a:solidFill>
                  <a:srgbClr val="3404BC"/>
                </a:solidFill>
              </a:rPr>
              <a:t>Ban </a:t>
            </a:r>
            <a:r>
              <a:rPr lang="en-US" sz="4000" i="1" dirty="0" err="1" smtClean="0">
                <a:solidFill>
                  <a:srgbClr val="3404BC"/>
                </a:solidFill>
              </a:rPr>
              <a:t>hành</a:t>
            </a:r>
            <a:r>
              <a:rPr lang="en-US" sz="4000" i="1" dirty="0" smtClean="0">
                <a:solidFill>
                  <a:srgbClr val="3404BC"/>
                </a:solidFill>
              </a:rPr>
              <a:t> </a:t>
            </a:r>
            <a:r>
              <a:rPr lang="en-US" sz="4000" i="1" dirty="0" err="1" smtClean="0">
                <a:solidFill>
                  <a:srgbClr val="3404BC"/>
                </a:solidFill>
              </a:rPr>
              <a:t>pháp</a:t>
            </a:r>
            <a:r>
              <a:rPr lang="en-US" sz="4000" i="1" dirty="0" smtClean="0">
                <a:solidFill>
                  <a:srgbClr val="3404BC"/>
                </a:solidFill>
              </a:rPr>
              <a:t> </a:t>
            </a:r>
            <a:r>
              <a:rPr lang="en-US" sz="4000" i="1" dirty="0" err="1" smtClean="0">
                <a:solidFill>
                  <a:srgbClr val="3404BC"/>
                </a:solidFill>
              </a:rPr>
              <a:t>luật</a:t>
            </a:r>
            <a:r>
              <a:rPr lang="en-US" sz="4000" i="1" dirty="0" smtClean="0">
                <a:solidFill>
                  <a:srgbClr val="3404BC"/>
                </a:solidFill>
              </a:rPr>
              <a:t>, </a:t>
            </a:r>
          </a:p>
          <a:p>
            <a:pPr algn="just"/>
            <a:r>
              <a:rPr lang="en-US" sz="4000" i="1" dirty="0" smtClean="0">
                <a:solidFill>
                  <a:srgbClr val="3404BC"/>
                </a:solidFill>
              </a:rPr>
              <a:t>- </a:t>
            </a:r>
            <a:r>
              <a:rPr lang="en-US" sz="4000" i="1" dirty="0" err="1" smtClean="0">
                <a:solidFill>
                  <a:srgbClr val="3404BC"/>
                </a:solidFill>
              </a:rPr>
              <a:t>Thực</a:t>
            </a:r>
            <a:r>
              <a:rPr lang="en-US" sz="4000" i="1" dirty="0" smtClean="0">
                <a:solidFill>
                  <a:srgbClr val="3404BC"/>
                </a:solidFill>
              </a:rPr>
              <a:t> </a:t>
            </a:r>
            <a:r>
              <a:rPr lang="en-US" sz="4000" i="1" dirty="0" err="1" smtClean="0">
                <a:solidFill>
                  <a:srgbClr val="3404BC"/>
                </a:solidFill>
              </a:rPr>
              <a:t>hiện</a:t>
            </a:r>
            <a:r>
              <a:rPr lang="en-US" sz="4000" i="1" dirty="0" smtClean="0">
                <a:solidFill>
                  <a:srgbClr val="3404BC"/>
                </a:solidFill>
              </a:rPr>
              <a:t> </a:t>
            </a:r>
            <a:r>
              <a:rPr lang="en-US" sz="4000" i="1" dirty="0" err="1" smtClean="0">
                <a:solidFill>
                  <a:srgbClr val="3404BC"/>
                </a:solidFill>
              </a:rPr>
              <a:t>pháp</a:t>
            </a:r>
            <a:r>
              <a:rPr lang="en-US" sz="4000" i="1" dirty="0" smtClean="0">
                <a:solidFill>
                  <a:srgbClr val="3404BC"/>
                </a:solidFill>
              </a:rPr>
              <a:t> </a:t>
            </a:r>
            <a:r>
              <a:rPr lang="en-US" sz="4000" i="1" dirty="0" err="1" smtClean="0">
                <a:solidFill>
                  <a:srgbClr val="3404BC"/>
                </a:solidFill>
              </a:rPr>
              <a:t>luật</a:t>
            </a:r>
            <a:r>
              <a:rPr lang="en-US" sz="4000" i="1" dirty="0" smtClean="0">
                <a:solidFill>
                  <a:srgbClr val="3404BC"/>
                </a:solidFill>
              </a:rPr>
              <a:t>, </a:t>
            </a:r>
          </a:p>
          <a:p>
            <a:pPr algn="just"/>
            <a:r>
              <a:rPr lang="en-US" sz="4000" i="1" dirty="0" smtClean="0">
                <a:solidFill>
                  <a:srgbClr val="3404BC"/>
                </a:solidFill>
              </a:rPr>
              <a:t>- </a:t>
            </a:r>
            <a:r>
              <a:rPr lang="en-US" sz="4000" i="1" dirty="0" err="1" smtClean="0">
                <a:solidFill>
                  <a:srgbClr val="3404BC"/>
                </a:solidFill>
              </a:rPr>
              <a:t>Xét</a:t>
            </a:r>
            <a:r>
              <a:rPr lang="en-US" sz="4000" i="1" dirty="0" smtClean="0">
                <a:solidFill>
                  <a:srgbClr val="3404BC"/>
                </a:solidFill>
              </a:rPr>
              <a:t> </a:t>
            </a:r>
            <a:r>
              <a:rPr lang="en-US" sz="4000" i="1" dirty="0" err="1" smtClean="0">
                <a:solidFill>
                  <a:srgbClr val="3404BC"/>
                </a:solidFill>
              </a:rPr>
              <a:t>xử</a:t>
            </a:r>
            <a:r>
              <a:rPr lang="en-US" sz="4000" i="1" dirty="0" smtClean="0">
                <a:solidFill>
                  <a:srgbClr val="3404BC"/>
                </a:solidFill>
              </a:rPr>
              <a:t>,</a:t>
            </a:r>
          </a:p>
          <a:p>
            <a:pPr algn="just"/>
            <a:r>
              <a:rPr lang="en-US" sz="4000" i="1" dirty="0" smtClean="0">
                <a:solidFill>
                  <a:srgbClr val="3404BC"/>
                </a:solidFill>
              </a:rPr>
              <a:t>- </a:t>
            </a:r>
            <a:r>
              <a:rPr lang="en-US" sz="4000" i="1" dirty="0" err="1" smtClean="0">
                <a:solidFill>
                  <a:srgbClr val="3404BC"/>
                </a:solidFill>
              </a:rPr>
              <a:t>Các</a:t>
            </a:r>
            <a:r>
              <a:rPr lang="en-US" sz="4000" i="1" dirty="0" smtClean="0">
                <a:solidFill>
                  <a:srgbClr val="3404BC"/>
                </a:solidFill>
              </a:rPr>
              <a:t> </a:t>
            </a:r>
            <a:r>
              <a:rPr lang="en-US" sz="4000" i="1" dirty="0" err="1" smtClean="0">
                <a:solidFill>
                  <a:srgbClr val="3404BC"/>
                </a:solidFill>
              </a:rPr>
              <a:t>biện</a:t>
            </a:r>
            <a:r>
              <a:rPr lang="en-US" sz="4000" i="1" dirty="0" smtClean="0">
                <a:solidFill>
                  <a:srgbClr val="3404BC"/>
                </a:solidFill>
              </a:rPr>
              <a:t> </a:t>
            </a:r>
            <a:r>
              <a:rPr lang="en-US" sz="4000" i="1" dirty="0" err="1" smtClean="0">
                <a:solidFill>
                  <a:srgbClr val="3404BC"/>
                </a:solidFill>
              </a:rPr>
              <a:t>pháp</a:t>
            </a:r>
            <a:r>
              <a:rPr lang="en-US" sz="4000" i="1" dirty="0" smtClean="0">
                <a:solidFill>
                  <a:srgbClr val="3404BC"/>
                </a:solidFill>
              </a:rPr>
              <a:t> </a:t>
            </a:r>
            <a:r>
              <a:rPr lang="en-US" sz="4000" i="1" dirty="0" err="1" smtClean="0">
                <a:solidFill>
                  <a:srgbClr val="3404BC"/>
                </a:solidFill>
              </a:rPr>
              <a:t>hiệu</a:t>
            </a:r>
            <a:r>
              <a:rPr lang="en-US" sz="4000" i="1" dirty="0" smtClean="0">
                <a:solidFill>
                  <a:srgbClr val="3404BC"/>
                </a:solidFill>
              </a:rPr>
              <a:t> </a:t>
            </a:r>
            <a:r>
              <a:rPr lang="en-US" sz="4000" i="1" dirty="0" err="1" smtClean="0">
                <a:solidFill>
                  <a:srgbClr val="3404BC"/>
                </a:solidFill>
              </a:rPr>
              <a:t>quả</a:t>
            </a:r>
            <a:r>
              <a:rPr lang="en-US" sz="4000" i="1" dirty="0" smtClean="0">
                <a:solidFill>
                  <a:srgbClr val="3404BC"/>
                </a:solidFill>
              </a:rPr>
              <a:t> </a:t>
            </a:r>
            <a:r>
              <a:rPr lang="en-US" sz="4000" i="1" dirty="0" err="1" smtClean="0">
                <a:solidFill>
                  <a:srgbClr val="3404BC"/>
                </a:solidFill>
              </a:rPr>
              <a:t>khác</a:t>
            </a:r>
            <a:r>
              <a:rPr lang="en-US" sz="4000" dirty="0" smtClean="0">
                <a:solidFill>
                  <a:srgbClr val="0033CC"/>
                </a:solidFill>
              </a:rPr>
              <a:t>. </a:t>
            </a:r>
          </a:p>
          <a:p>
            <a:endParaRPr lang="en-US" dirty="0"/>
          </a:p>
        </p:txBody>
      </p:sp>
    </p:spTree>
    <p:extLst>
      <p:ext uri="{BB962C8B-B14F-4D97-AF65-F5344CB8AC3E}">
        <p14:creationId xmlns:p14="http://schemas.microsoft.com/office/powerpoint/2010/main" val="217628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circle(in)">
                                      <p:cBhvr>
                                        <p:cTn id="7" dur="2000"/>
                                        <p:tgtEl>
                                          <p:spTgt spid="4">
                                            <p:txEl>
                                              <p:pRg st="2" end="2"/>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circle(in)">
                                      <p:cBhvr>
                                        <p:cTn id="10" dur="2000"/>
                                        <p:tgtEl>
                                          <p:spTgt spid="4">
                                            <p:txEl>
                                              <p:pRg st="3" end="3"/>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circle(in)">
                                      <p:cBhvr>
                                        <p:cTn id="13" dur="2000"/>
                                        <p:tgtEl>
                                          <p:spTgt spid="4">
                                            <p:txEl>
                                              <p:pRg st="4" end="4"/>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4">
                                            <p:txEl>
                                              <p:pRg st="5" end="5"/>
                                            </p:txEl>
                                          </p:spTgt>
                                        </p:tgtEl>
                                        <p:attrNameLst>
                                          <p:attrName>style.visibility</p:attrName>
                                        </p:attrNameLst>
                                      </p:cBhvr>
                                      <p:to>
                                        <p:strVal val="visible"/>
                                      </p:to>
                                    </p:set>
                                    <p:animEffect transition="in" filter="circle(in)">
                                      <p:cBhvr>
                                        <p:cTn id="16"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6581" y="692726"/>
            <a:ext cx="10751127" cy="4678204"/>
          </a:xfrm>
          <a:prstGeom prst="rect">
            <a:avLst/>
          </a:prstGeom>
          <a:noFill/>
        </p:spPr>
        <p:txBody>
          <a:bodyPr wrap="square" rtlCol="0">
            <a:spAutoFit/>
          </a:bodyPr>
          <a:lstStyle/>
          <a:p>
            <a:pPr algn="just"/>
            <a:r>
              <a:rPr lang="en-US" sz="4000" dirty="0" smtClean="0">
                <a:solidFill>
                  <a:srgbClr val="FF0000"/>
                </a:solidFill>
              </a:rPr>
              <a:t>2-</a:t>
            </a:r>
            <a:r>
              <a:rPr lang="en-US" sz="4000" dirty="0" smtClean="0"/>
              <a:t> </a:t>
            </a:r>
            <a:r>
              <a:rPr lang="en-US" sz="4000" dirty="0" err="1" smtClean="0"/>
              <a:t>Không</a:t>
            </a:r>
            <a:r>
              <a:rPr lang="en-US" sz="4000" dirty="0" smtClean="0"/>
              <a:t> </a:t>
            </a:r>
            <a:r>
              <a:rPr lang="en-US" sz="4000" dirty="0" err="1" smtClean="0"/>
              <a:t>được</a:t>
            </a:r>
            <a:r>
              <a:rPr lang="en-US" sz="4000" dirty="0" smtClean="0"/>
              <a:t> </a:t>
            </a:r>
            <a:r>
              <a:rPr lang="en-US" sz="4000" dirty="0" err="1" smtClean="0"/>
              <a:t>lấy</a:t>
            </a:r>
            <a:r>
              <a:rPr lang="en-US" sz="4000" dirty="0" smtClean="0"/>
              <a:t> </a:t>
            </a:r>
            <a:r>
              <a:rPr lang="en-US" sz="4000" dirty="0" err="1" smtClean="0"/>
              <a:t>bất</a:t>
            </a:r>
            <a:r>
              <a:rPr lang="en-US" sz="4000" dirty="0" smtClean="0"/>
              <a:t> </a:t>
            </a:r>
            <a:r>
              <a:rPr lang="en-US" sz="4000" dirty="0" err="1" smtClean="0"/>
              <a:t>kỳ</a:t>
            </a:r>
            <a:r>
              <a:rPr lang="en-US" sz="4000" dirty="0" smtClean="0"/>
              <a:t> </a:t>
            </a:r>
            <a:r>
              <a:rPr lang="en-US" sz="4000" dirty="0" err="1" smtClean="0"/>
              <a:t>lý</a:t>
            </a:r>
            <a:r>
              <a:rPr lang="en-US" sz="4000" dirty="0" smtClean="0"/>
              <a:t> do </a:t>
            </a:r>
            <a:r>
              <a:rPr lang="en-US" sz="4000" dirty="0" err="1" smtClean="0"/>
              <a:t>nào</a:t>
            </a:r>
            <a:r>
              <a:rPr lang="en-US" sz="4000" dirty="0" smtClean="0"/>
              <a:t> </a:t>
            </a:r>
            <a:r>
              <a:rPr lang="en-US" sz="4000" dirty="0" err="1" smtClean="0"/>
              <a:t>để</a:t>
            </a:r>
            <a:r>
              <a:rPr lang="en-US" sz="4000" dirty="0" smtClean="0"/>
              <a:t> </a:t>
            </a:r>
            <a:r>
              <a:rPr lang="en-US" sz="4000" dirty="0" err="1" smtClean="0"/>
              <a:t>biện</a:t>
            </a:r>
            <a:r>
              <a:rPr lang="en-US" sz="4000" dirty="0" smtClean="0"/>
              <a:t> minh </a:t>
            </a:r>
            <a:r>
              <a:rPr lang="en-US" sz="4000" dirty="0" err="1" smtClean="0"/>
              <a:t>cho</a:t>
            </a:r>
            <a:r>
              <a:rPr lang="en-US" sz="4000" dirty="0" smtClean="0"/>
              <a:t> </a:t>
            </a:r>
            <a:r>
              <a:rPr lang="en-US" sz="4000" dirty="0" err="1" smtClean="0"/>
              <a:t>việc</a:t>
            </a:r>
            <a:r>
              <a:rPr lang="en-US" sz="4000" dirty="0" smtClean="0"/>
              <a:t> </a:t>
            </a:r>
            <a:r>
              <a:rPr lang="en-US" sz="4000" dirty="0" err="1" smtClean="0"/>
              <a:t>tra</a:t>
            </a:r>
            <a:r>
              <a:rPr lang="en-US" sz="4000" dirty="0" smtClean="0"/>
              <a:t> </a:t>
            </a:r>
            <a:r>
              <a:rPr lang="en-US" sz="4000" dirty="0" err="1" smtClean="0"/>
              <a:t>tấn</a:t>
            </a:r>
            <a:r>
              <a:rPr lang="en-US" sz="4000" dirty="0" smtClean="0"/>
              <a:t>.</a:t>
            </a:r>
          </a:p>
          <a:p>
            <a:pPr algn="just"/>
            <a:endParaRPr lang="en-US" sz="4000" dirty="0" smtClean="0">
              <a:solidFill>
                <a:srgbClr val="3404BC"/>
              </a:solidFill>
            </a:endParaRPr>
          </a:p>
          <a:p>
            <a:pPr algn="just"/>
            <a:r>
              <a:rPr lang="en-US" sz="4000" dirty="0" smtClean="0">
                <a:solidFill>
                  <a:srgbClr val="3404BC"/>
                </a:solidFill>
              </a:rPr>
              <a:t>VD: </a:t>
            </a:r>
            <a:r>
              <a:rPr lang="en-US" sz="4000" i="1" dirty="0" err="1" smtClean="0">
                <a:solidFill>
                  <a:srgbClr val="3404BC"/>
                </a:solidFill>
              </a:rPr>
              <a:t>Chiến</a:t>
            </a:r>
            <a:r>
              <a:rPr lang="en-US" sz="4000" i="1" dirty="0" smtClean="0">
                <a:solidFill>
                  <a:srgbClr val="3404BC"/>
                </a:solidFill>
              </a:rPr>
              <a:t> </a:t>
            </a:r>
            <a:r>
              <a:rPr lang="en-US" sz="4000" i="1" dirty="0" err="1" smtClean="0">
                <a:solidFill>
                  <a:srgbClr val="3404BC"/>
                </a:solidFill>
              </a:rPr>
              <a:t>tranh</a:t>
            </a:r>
            <a:r>
              <a:rPr lang="en-US" sz="4000" i="1" dirty="0" smtClean="0">
                <a:solidFill>
                  <a:srgbClr val="3404BC"/>
                </a:solidFill>
              </a:rPr>
              <a:t>, </a:t>
            </a:r>
            <a:r>
              <a:rPr lang="en-US" sz="4000" i="1" dirty="0" err="1" smtClean="0">
                <a:solidFill>
                  <a:srgbClr val="3404BC"/>
                </a:solidFill>
              </a:rPr>
              <a:t>đang</a:t>
            </a:r>
            <a:r>
              <a:rPr lang="en-US" sz="4000" i="1" dirty="0" smtClean="0">
                <a:solidFill>
                  <a:srgbClr val="3404BC"/>
                </a:solidFill>
              </a:rPr>
              <a:t> </a:t>
            </a:r>
            <a:r>
              <a:rPr lang="en-US" sz="4000" i="1" dirty="0" err="1" smtClean="0">
                <a:solidFill>
                  <a:srgbClr val="3404BC"/>
                </a:solidFill>
              </a:rPr>
              <a:t>bị</a:t>
            </a:r>
            <a:r>
              <a:rPr lang="en-US" sz="4000" i="1" dirty="0" smtClean="0">
                <a:solidFill>
                  <a:srgbClr val="3404BC"/>
                </a:solidFill>
              </a:rPr>
              <a:t> </a:t>
            </a:r>
            <a:r>
              <a:rPr lang="en-US" sz="4000" i="1" dirty="0" err="1" smtClean="0">
                <a:solidFill>
                  <a:srgbClr val="3404BC"/>
                </a:solidFill>
              </a:rPr>
              <a:t>đe</a:t>
            </a:r>
            <a:r>
              <a:rPr lang="en-US" sz="4000" i="1" dirty="0" smtClean="0">
                <a:solidFill>
                  <a:srgbClr val="3404BC"/>
                </a:solidFill>
              </a:rPr>
              <a:t> </a:t>
            </a:r>
            <a:r>
              <a:rPr lang="en-US" sz="4000" i="1" dirty="0" err="1" smtClean="0">
                <a:solidFill>
                  <a:srgbClr val="3404BC"/>
                </a:solidFill>
              </a:rPr>
              <a:t>doạ</a:t>
            </a:r>
            <a:r>
              <a:rPr lang="en-US" sz="4000" i="1" dirty="0" smtClean="0">
                <a:solidFill>
                  <a:srgbClr val="3404BC"/>
                </a:solidFill>
              </a:rPr>
              <a:t> </a:t>
            </a:r>
            <a:r>
              <a:rPr lang="en-US" sz="4000" i="1" dirty="0" err="1" smtClean="0">
                <a:solidFill>
                  <a:srgbClr val="3404BC"/>
                </a:solidFill>
              </a:rPr>
              <a:t>bởi</a:t>
            </a:r>
            <a:r>
              <a:rPr lang="en-US" sz="4000" i="1" dirty="0" smtClean="0">
                <a:solidFill>
                  <a:srgbClr val="3404BC"/>
                </a:solidFill>
              </a:rPr>
              <a:t> </a:t>
            </a:r>
            <a:r>
              <a:rPr lang="en-US" sz="4000" i="1" dirty="0" err="1" smtClean="0">
                <a:solidFill>
                  <a:srgbClr val="3404BC"/>
                </a:solidFill>
              </a:rPr>
              <a:t>chiến</a:t>
            </a:r>
            <a:r>
              <a:rPr lang="en-US" sz="4000" i="1" dirty="0" smtClean="0">
                <a:solidFill>
                  <a:srgbClr val="3404BC"/>
                </a:solidFill>
              </a:rPr>
              <a:t> </a:t>
            </a:r>
            <a:r>
              <a:rPr lang="en-US" sz="4000" i="1" dirty="0" err="1" smtClean="0">
                <a:solidFill>
                  <a:srgbClr val="3404BC"/>
                </a:solidFill>
              </a:rPr>
              <a:t>tranh</a:t>
            </a:r>
            <a:r>
              <a:rPr lang="en-US" sz="4000" i="1" dirty="0" smtClean="0">
                <a:solidFill>
                  <a:srgbClr val="3404BC"/>
                </a:solidFill>
              </a:rPr>
              <a:t>, </a:t>
            </a:r>
            <a:r>
              <a:rPr lang="en-US" sz="4000" i="1" dirty="0" err="1" smtClean="0">
                <a:solidFill>
                  <a:srgbClr val="3404BC"/>
                </a:solidFill>
              </a:rPr>
              <a:t>mất</a:t>
            </a:r>
            <a:r>
              <a:rPr lang="en-US" sz="4000" i="1" dirty="0" smtClean="0">
                <a:solidFill>
                  <a:srgbClr val="3404BC"/>
                </a:solidFill>
              </a:rPr>
              <a:t> </a:t>
            </a:r>
            <a:r>
              <a:rPr lang="en-US" sz="4000" i="1" dirty="0" err="1" smtClean="0">
                <a:solidFill>
                  <a:srgbClr val="3404BC"/>
                </a:solidFill>
              </a:rPr>
              <a:t>ổn</a:t>
            </a:r>
            <a:r>
              <a:rPr lang="en-US" sz="4000" i="1" dirty="0" smtClean="0">
                <a:solidFill>
                  <a:srgbClr val="3404BC"/>
                </a:solidFill>
              </a:rPr>
              <a:t> </a:t>
            </a:r>
            <a:r>
              <a:rPr lang="en-US" sz="4000" i="1" dirty="0" err="1" smtClean="0">
                <a:solidFill>
                  <a:srgbClr val="3404BC"/>
                </a:solidFill>
              </a:rPr>
              <a:t>định</a:t>
            </a:r>
            <a:r>
              <a:rPr lang="en-US" sz="4000" i="1" dirty="0" smtClean="0">
                <a:solidFill>
                  <a:srgbClr val="3404BC"/>
                </a:solidFill>
              </a:rPr>
              <a:t> </a:t>
            </a:r>
            <a:r>
              <a:rPr lang="en-US" sz="4000" i="1" dirty="0" err="1" smtClean="0">
                <a:solidFill>
                  <a:srgbClr val="3404BC"/>
                </a:solidFill>
              </a:rPr>
              <a:t>chính</a:t>
            </a:r>
            <a:r>
              <a:rPr lang="en-US" sz="4000" i="1" dirty="0" smtClean="0">
                <a:solidFill>
                  <a:srgbClr val="3404BC"/>
                </a:solidFill>
              </a:rPr>
              <a:t> </a:t>
            </a:r>
            <a:r>
              <a:rPr lang="en-US" sz="4000" i="1" dirty="0" err="1" smtClean="0">
                <a:solidFill>
                  <a:srgbClr val="3404BC"/>
                </a:solidFill>
              </a:rPr>
              <a:t>trị</a:t>
            </a:r>
            <a:r>
              <a:rPr lang="en-US" sz="4000" i="1" dirty="0" smtClean="0">
                <a:solidFill>
                  <a:srgbClr val="3404BC"/>
                </a:solidFill>
              </a:rPr>
              <a:t> </a:t>
            </a:r>
            <a:r>
              <a:rPr lang="en-US" sz="4000" i="1" dirty="0" err="1" smtClean="0">
                <a:solidFill>
                  <a:srgbClr val="3404BC"/>
                </a:solidFill>
              </a:rPr>
              <a:t>trong</a:t>
            </a:r>
            <a:r>
              <a:rPr lang="en-US" sz="4000" i="1" dirty="0" smtClean="0">
                <a:solidFill>
                  <a:srgbClr val="3404BC"/>
                </a:solidFill>
              </a:rPr>
              <a:t> </a:t>
            </a:r>
            <a:r>
              <a:rPr lang="en-US" sz="4000" i="1" dirty="0" err="1" smtClean="0">
                <a:solidFill>
                  <a:srgbClr val="3404BC"/>
                </a:solidFill>
              </a:rPr>
              <a:t>nước</a:t>
            </a:r>
            <a:r>
              <a:rPr lang="en-US" sz="4000" i="1" dirty="0" smtClean="0">
                <a:solidFill>
                  <a:srgbClr val="3404BC"/>
                </a:solidFill>
              </a:rPr>
              <a:t>; </a:t>
            </a:r>
            <a:r>
              <a:rPr lang="en-US" sz="4000" i="1" dirty="0" err="1" smtClean="0">
                <a:solidFill>
                  <a:srgbClr val="3404BC"/>
                </a:solidFill>
              </a:rPr>
              <a:t>mệnh</a:t>
            </a:r>
            <a:r>
              <a:rPr lang="en-US" sz="4000" i="1" dirty="0" smtClean="0">
                <a:solidFill>
                  <a:srgbClr val="3404BC"/>
                </a:solidFill>
              </a:rPr>
              <a:t> </a:t>
            </a:r>
            <a:r>
              <a:rPr lang="en-US" sz="4000" i="1" dirty="0" err="1" smtClean="0">
                <a:solidFill>
                  <a:srgbClr val="3404BC"/>
                </a:solidFill>
              </a:rPr>
              <a:t>lệnh</a:t>
            </a:r>
            <a:r>
              <a:rPr lang="en-US" sz="4000" i="1" dirty="0" smtClean="0">
                <a:solidFill>
                  <a:srgbClr val="3404BC"/>
                </a:solidFill>
              </a:rPr>
              <a:t> </a:t>
            </a:r>
            <a:r>
              <a:rPr lang="en-US" sz="4000" i="1" dirty="0" err="1" smtClean="0">
                <a:solidFill>
                  <a:srgbClr val="3404BC"/>
                </a:solidFill>
              </a:rPr>
              <a:t>của</a:t>
            </a:r>
            <a:r>
              <a:rPr lang="en-US" sz="4000" i="1" dirty="0" smtClean="0">
                <a:solidFill>
                  <a:srgbClr val="3404BC"/>
                </a:solidFill>
              </a:rPr>
              <a:t> </a:t>
            </a:r>
            <a:r>
              <a:rPr lang="en-US" sz="4000" i="1" dirty="0" err="1" smtClean="0">
                <a:solidFill>
                  <a:srgbClr val="3404BC"/>
                </a:solidFill>
              </a:rPr>
              <a:t>quan</a:t>
            </a:r>
            <a:r>
              <a:rPr lang="en-US" sz="4000" i="1" dirty="0" smtClean="0">
                <a:solidFill>
                  <a:srgbClr val="3404BC"/>
                </a:solidFill>
              </a:rPr>
              <a:t> </a:t>
            </a:r>
            <a:r>
              <a:rPr lang="en-US" sz="4000" i="1" dirty="0" err="1" smtClean="0">
                <a:solidFill>
                  <a:srgbClr val="3404BC"/>
                </a:solidFill>
              </a:rPr>
              <a:t>chức</a:t>
            </a:r>
            <a:r>
              <a:rPr lang="en-US" sz="4000" i="1" dirty="0" smtClean="0">
                <a:solidFill>
                  <a:srgbClr val="3404BC"/>
                </a:solidFill>
              </a:rPr>
              <a:t> hay </a:t>
            </a:r>
            <a:r>
              <a:rPr lang="en-US" sz="4000" i="1" dirty="0" err="1" smtClean="0">
                <a:solidFill>
                  <a:srgbClr val="3404BC"/>
                </a:solidFill>
              </a:rPr>
              <a:t>của</a:t>
            </a:r>
            <a:r>
              <a:rPr lang="en-US" sz="4000" i="1" dirty="0" smtClean="0">
                <a:solidFill>
                  <a:srgbClr val="3404BC"/>
                </a:solidFill>
              </a:rPr>
              <a:t> </a:t>
            </a:r>
            <a:r>
              <a:rPr lang="en-US" sz="4000" i="1" dirty="0" err="1" smtClean="0">
                <a:solidFill>
                  <a:srgbClr val="3404BC"/>
                </a:solidFill>
              </a:rPr>
              <a:t>cơ</a:t>
            </a:r>
            <a:r>
              <a:rPr lang="en-US" sz="4000" i="1" dirty="0" smtClean="0">
                <a:solidFill>
                  <a:srgbClr val="3404BC"/>
                </a:solidFill>
              </a:rPr>
              <a:t> </a:t>
            </a:r>
            <a:r>
              <a:rPr lang="en-US" sz="4000" i="1" dirty="0" err="1" smtClean="0">
                <a:solidFill>
                  <a:srgbClr val="3404BC"/>
                </a:solidFill>
              </a:rPr>
              <a:t>quan</a:t>
            </a:r>
            <a:r>
              <a:rPr lang="en-US" sz="4000" i="1" dirty="0" smtClean="0">
                <a:solidFill>
                  <a:srgbClr val="3404BC"/>
                </a:solidFill>
              </a:rPr>
              <a:t> </a:t>
            </a:r>
            <a:r>
              <a:rPr lang="en-US" sz="4000" i="1" dirty="0" err="1" smtClean="0">
                <a:solidFill>
                  <a:srgbClr val="3404BC"/>
                </a:solidFill>
              </a:rPr>
              <a:t>có</a:t>
            </a:r>
            <a:r>
              <a:rPr lang="en-US" sz="4000" i="1" dirty="0" smtClean="0">
                <a:solidFill>
                  <a:srgbClr val="3404BC"/>
                </a:solidFill>
              </a:rPr>
              <a:t> </a:t>
            </a:r>
            <a:r>
              <a:rPr lang="en-US" sz="4000" i="1" dirty="0" err="1" smtClean="0">
                <a:solidFill>
                  <a:srgbClr val="3404BC"/>
                </a:solidFill>
              </a:rPr>
              <a:t>thẩm</a:t>
            </a:r>
            <a:r>
              <a:rPr lang="en-US" sz="4000" i="1" dirty="0" smtClean="0">
                <a:solidFill>
                  <a:srgbClr val="3404BC"/>
                </a:solidFill>
              </a:rPr>
              <a:t> </a:t>
            </a:r>
            <a:r>
              <a:rPr lang="en-US" sz="4000" i="1" dirty="0" err="1" smtClean="0">
                <a:solidFill>
                  <a:srgbClr val="3404BC"/>
                </a:solidFill>
              </a:rPr>
              <a:t>quyền</a:t>
            </a:r>
            <a:r>
              <a:rPr lang="en-US" sz="4000" i="1" dirty="0" smtClean="0">
                <a:solidFill>
                  <a:srgbClr val="3404BC"/>
                </a:solidFill>
              </a:rPr>
              <a:t> </a:t>
            </a:r>
            <a:r>
              <a:rPr lang="en-US" sz="4000" i="1" dirty="0" err="1" smtClean="0">
                <a:solidFill>
                  <a:srgbClr val="3404BC"/>
                </a:solidFill>
              </a:rPr>
              <a:t>cấp</a:t>
            </a:r>
            <a:r>
              <a:rPr lang="en-US" sz="4000" i="1" dirty="0" smtClean="0">
                <a:solidFill>
                  <a:srgbClr val="3404BC"/>
                </a:solidFill>
              </a:rPr>
              <a:t> </a:t>
            </a:r>
            <a:r>
              <a:rPr lang="en-US" sz="4000" i="1" dirty="0" err="1" smtClean="0">
                <a:solidFill>
                  <a:srgbClr val="3404BC"/>
                </a:solidFill>
              </a:rPr>
              <a:t>trên</a:t>
            </a:r>
            <a:r>
              <a:rPr lang="en-US" sz="4000" i="1" dirty="0" smtClean="0">
                <a:solidFill>
                  <a:srgbClr val="3404BC"/>
                </a:solidFill>
              </a:rPr>
              <a:t>…</a:t>
            </a:r>
          </a:p>
          <a:p>
            <a:endParaRPr lang="en-US" dirty="0"/>
          </a:p>
        </p:txBody>
      </p:sp>
    </p:spTree>
    <p:extLst>
      <p:ext uri="{BB962C8B-B14F-4D97-AF65-F5344CB8AC3E}">
        <p14:creationId xmlns:p14="http://schemas.microsoft.com/office/powerpoint/2010/main" val="2843797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6257" y="682934"/>
            <a:ext cx="10557164" cy="3447098"/>
          </a:xfrm>
          <a:prstGeom prst="rect">
            <a:avLst/>
          </a:prstGeom>
          <a:noFill/>
        </p:spPr>
        <p:txBody>
          <a:bodyPr wrap="square" rtlCol="0">
            <a:spAutoFit/>
          </a:bodyPr>
          <a:lstStyle/>
          <a:p>
            <a:pPr algn="just"/>
            <a:r>
              <a:rPr lang="en-US" sz="4000" dirty="0" smtClean="0">
                <a:solidFill>
                  <a:srgbClr val="FF0000"/>
                </a:solidFill>
              </a:rPr>
              <a:t>3-</a:t>
            </a:r>
            <a:r>
              <a:rPr lang="en-US" sz="4000" dirty="0" smtClean="0"/>
              <a:t> </a:t>
            </a:r>
            <a:r>
              <a:rPr lang="en-US" sz="4000" dirty="0" err="1" smtClean="0"/>
              <a:t>Nếu</a:t>
            </a:r>
            <a:r>
              <a:rPr lang="en-US" sz="4000" dirty="0" smtClean="0"/>
              <a:t> </a:t>
            </a:r>
            <a:r>
              <a:rPr lang="en-US" sz="4000" dirty="0" err="1" smtClean="0"/>
              <a:t>có</a:t>
            </a:r>
            <a:r>
              <a:rPr lang="en-US" sz="4000" dirty="0" smtClean="0"/>
              <a:t> </a:t>
            </a:r>
            <a:r>
              <a:rPr lang="en-US" sz="4000" dirty="0" err="1" smtClean="0"/>
              <a:t>lý</a:t>
            </a:r>
            <a:r>
              <a:rPr lang="en-US" sz="4000" dirty="0" smtClean="0"/>
              <a:t> do </a:t>
            </a:r>
            <a:r>
              <a:rPr lang="en-US" sz="4000" dirty="0" err="1" smtClean="0"/>
              <a:t>thực</a:t>
            </a:r>
            <a:r>
              <a:rPr lang="en-US" sz="4000" dirty="0" smtClean="0"/>
              <a:t> </a:t>
            </a:r>
            <a:r>
              <a:rPr lang="en-US" sz="4000" dirty="0" err="1" smtClean="0"/>
              <a:t>tế</a:t>
            </a:r>
            <a:r>
              <a:rPr lang="en-US" sz="4000" dirty="0" smtClean="0"/>
              <a:t> </a:t>
            </a:r>
            <a:r>
              <a:rPr lang="en-US" sz="4000" dirty="0" err="1" smtClean="0"/>
              <a:t>để</a:t>
            </a:r>
            <a:r>
              <a:rPr lang="en-US" sz="4000" dirty="0" smtClean="0"/>
              <a:t> tin </a:t>
            </a:r>
            <a:r>
              <a:rPr lang="en-US" sz="4000" dirty="0" err="1" smtClean="0"/>
              <a:t>rằng</a:t>
            </a:r>
            <a:r>
              <a:rPr lang="en-US" sz="4000" dirty="0" smtClean="0"/>
              <a:t> </a:t>
            </a:r>
            <a:r>
              <a:rPr lang="en-US" sz="4000" dirty="0" err="1" smtClean="0"/>
              <a:t>một</a:t>
            </a:r>
            <a:r>
              <a:rPr lang="en-US" sz="4000" dirty="0" smtClean="0"/>
              <a:t> </a:t>
            </a:r>
            <a:r>
              <a:rPr lang="en-US" sz="4000" dirty="0" err="1" smtClean="0"/>
              <a:t>người</a:t>
            </a:r>
            <a:r>
              <a:rPr lang="en-US" sz="4000" dirty="0" smtClean="0"/>
              <a:t> </a:t>
            </a:r>
            <a:r>
              <a:rPr lang="en-US" sz="4000" dirty="0" err="1" smtClean="0"/>
              <a:t>có</a:t>
            </a:r>
            <a:r>
              <a:rPr lang="en-US" sz="4000" dirty="0" smtClean="0"/>
              <a:t> </a:t>
            </a:r>
            <a:r>
              <a:rPr lang="en-US" sz="4000" dirty="0" err="1" smtClean="0"/>
              <a:t>nguy</a:t>
            </a:r>
            <a:r>
              <a:rPr lang="en-US" sz="4000" dirty="0" smtClean="0"/>
              <a:t> </a:t>
            </a:r>
            <a:r>
              <a:rPr lang="en-US" sz="4000" dirty="0" err="1" smtClean="0"/>
              <a:t>cơ</a:t>
            </a:r>
            <a:r>
              <a:rPr lang="en-US" sz="4000" dirty="0" smtClean="0"/>
              <a:t> </a:t>
            </a:r>
            <a:r>
              <a:rPr lang="en-US" sz="4000" dirty="0" err="1" smtClean="0"/>
              <a:t>bị</a:t>
            </a:r>
            <a:r>
              <a:rPr lang="en-US" sz="4000" dirty="0" smtClean="0"/>
              <a:t> </a:t>
            </a:r>
            <a:r>
              <a:rPr lang="en-US" sz="4000" dirty="0" err="1" smtClean="0"/>
              <a:t>tra</a:t>
            </a:r>
            <a:r>
              <a:rPr lang="en-US" sz="4000" dirty="0" smtClean="0"/>
              <a:t> </a:t>
            </a:r>
            <a:r>
              <a:rPr lang="en-US" sz="4000" dirty="0" err="1" smtClean="0"/>
              <a:t>tấn</a:t>
            </a:r>
            <a:r>
              <a:rPr lang="en-US" sz="4000" dirty="0" smtClean="0"/>
              <a:t> ở </a:t>
            </a:r>
            <a:r>
              <a:rPr lang="en-US" sz="4000" dirty="0" err="1" smtClean="0"/>
              <a:t>một</a:t>
            </a:r>
            <a:r>
              <a:rPr lang="en-US" sz="4000" dirty="0" smtClean="0"/>
              <a:t> </a:t>
            </a:r>
            <a:r>
              <a:rPr lang="en-US" sz="4000" dirty="0" err="1" smtClean="0"/>
              <a:t>quốc</a:t>
            </a:r>
            <a:r>
              <a:rPr lang="en-US" sz="4000" dirty="0" smtClean="0"/>
              <a:t> </a:t>
            </a:r>
            <a:r>
              <a:rPr lang="en-US" sz="4000" dirty="0" err="1" smtClean="0"/>
              <a:t>gia</a:t>
            </a:r>
            <a:r>
              <a:rPr lang="en-US" sz="4000" dirty="0" smtClean="0"/>
              <a:t> </a:t>
            </a:r>
            <a:r>
              <a:rPr lang="en-US" sz="4000" dirty="0" err="1" smtClean="0"/>
              <a:t>nào</a:t>
            </a:r>
            <a:r>
              <a:rPr lang="en-US" sz="4000" dirty="0" smtClean="0"/>
              <a:t> </a:t>
            </a:r>
            <a:r>
              <a:rPr lang="en-US" sz="4000" dirty="0" err="1" smtClean="0"/>
              <a:t>đó</a:t>
            </a:r>
            <a:endParaRPr lang="en-US" sz="4000" dirty="0" smtClean="0"/>
          </a:p>
          <a:p>
            <a:pPr algn="just"/>
            <a:endParaRPr lang="en-US" sz="4000" b="1" dirty="0" smtClean="0">
              <a:solidFill>
                <a:srgbClr val="3404BC"/>
              </a:solidFill>
            </a:endParaRPr>
          </a:p>
          <a:p>
            <a:pPr algn="just"/>
            <a:r>
              <a:rPr lang="en-US" sz="4000" b="1" dirty="0">
                <a:solidFill>
                  <a:srgbClr val="3404BC"/>
                </a:solidFill>
              </a:rPr>
              <a:t> </a:t>
            </a:r>
            <a:r>
              <a:rPr lang="en-US" sz="4000" b="1" dirty="0" smtClean="0">
                <a:solidFill>
                  <a:srgbClr val="3404BC"/>
                </a:solidFill>
              </a:rPr>
              <a:t>           </a:t>
            </a:r>
            <a:r>
              <a:rPr lang="en-US" sz="4000" b="1" dirty="0" err="1" smtClean="0">
                <a:solidFill>
                  <a:srgbClr val="3404BC"/>
                </a:solidFill>
              </a:rPr>
              <a:t>Không</a:t>
            </a:r>
            <a:r>
              <a:rPr lang="en-US" sz="4000" b="1" dirty="0" smtClean="0">
                <a:solidFill>
                  <a:srgbClr val="3404BC"/>
                </a:solidFill>
              </a:rPr>
              <a:t> </a:t>
            </a:r>
            <a:r>
              <a:rPr lang="en-US" sz="4000" b="1" dirty="0" err="1" smtClean="0">
                <a:solidFill>
                  <a:srgbClr val="3404BC"/>
                </a:solidFill>
              </a:rPr>
              <a:t>được</a:t>
            </a:r>
            <a:r>
              <a:rPr lang="en-US" sz="4000" b="1" dirty="0" smtClean="0">
                <a:solidFill>
                  <a:srgbClr val="3404BC"/>
                </a:solidFill>
              </a:rPr>
              <a:t> </a:t>
            </a:r>
            <a:r>
              <a:rPr lang="en-US" sz="4000" b="1" dirty="0" err="1" smtClean="0">
                <a:solidFill>
                  <a:srgbClr val="3404BC"/>
                </a:solidFill>
              </a:rPr>
              <a:t>trục</a:t>
            </a:r>
            <a:r>
              <a:rPr lang="en-US" sz="4000" b="1" dirty="0" smtClean="0">
                <a:solidFill>
                  <a:srgbClr val="3404BC"/>
                </a:solidFill>
              </a:rPr>
              <a:t> </a:t>
            </a:r>
            <a:r>
              <a:rPr lang="en-US" sz="4000" b="1" dirty="0" err="1" smtClean="0">
                <a:solidFill>
                  <a:srgbClr val="3404BC"/>
                </a:solidFill>
              </a:rPr>
              <a:t>xuất</a:t>
            </a:r>
            <a:r>
              <a:rPr lang="en-US" sz="4000" b="1" dirty="0" smtClean="0">
                <a:solidFill>
                  <a:srgbClr val="3404BC"/>
                </a:solidFill>
              </a:rPr>
              <a:t>, </a:t>
            </a:r>
            <a:r>
              <a:rPr lang="en-US" sz="4000" b="1" dirty="0" err="1" smtClean="0">
                <a:solidFill>
                  <a:srgbClr val="3404BC"/>
                </a:solidFill>
              </a:rPr>
              <a:t>đẩy</a:t>
            </a:r>
            <a:r>
              <a:rPr lang="en-US" sz="4000" b="1" dirty="0" smtClean="0">
                <a:solidFill>
                  <a:srgbClr val="3404BC"/>
                </a:solidFill>
              </a:rPr>
              <a:t> </a:t>
            </a:r>
            <a:r>
              <a:rPr lang="en-US" sz="4000" b="1" dirty="0" err="1" smtClean="0">
                <a:solidFill>
                  <a:srgbClr val="3404BC"/>
                </a:solidFill>
              </a:rPr>
              <a:t>trả</a:t>
            </a:r>
            <a:r>
              <a:rPr lang="en-US" sz="4000" b="1" dirty="0" smtClean="0">
                <a:solidFill>
                  <a:srgbClr val="3404BC"/>
                </a:solidFill>
              </a:rPr>
              <a:t> </a:t>
            </a:r>
            <a:r>
              <a:rPr lang="en-US" sz="4000" b="1" dirty="0" err="1" smtClean="0">
                <a:solidFill>
                  <a:srgbClr val="3404BC"/>
                </a:solidFill>
              </a:rPr>
              <a:t>về</a:t>
            </a:r>
            <a:r>
              <a:rPr lang="en-US" sz="4000" b="1" dirty="0" smtClean="0">
                <a:solidFill>
                  <a:srgbClr val="3404BC"/>
                </a:solidFill>
              </a:rPr>
              <a:t> </a:t>
            </a:r>
            <a:r>
              <a:rPr lang="en-US" sz="4000" b="1" dirty="0" err="1" smtClean="0">
                <a:solidFill>
                  <a:srgbClr val="3404BC"/>
                </a:solidFill>
              </a:rPr>
              <a:t>hoặc</a:t>
            </a:r>
            <a:r>
              <a:rPr lang="en-US" sz="4000" b="1" dirty="0" smtClean="0">
                <a:solidFill>
                  <a:srgbClr val="3404BC"/>
                </a:solidFill>
              </a:rPr>
              <a:t> </a:t>
            </a:r>
            <a:r>
              <a:rPr lang="en-US" sz="4000" b="1" dirty="0" err="1" smtClean="0">
                <a:solidFill>
                  <a:srgbClr val="3404BC"/>
                </a:solidFill>
              </a:rPr>
              <a:t>dẫn</a:t>
            </a:r>
            <a:r>
              <a:rPr lang="en-US" sz="4000" b="1" dirty="0" smtClean="0">
                <a:solidFill>
                  <a:srgbClr val="3404BC"/>
                </a:solidFill>
              </a:rPr>
              <a:t> </a:t>
            </a:r>
            <a:r>
              <a:rPr lang="en-US" sz="4000" b="1" dirty="0" err="1" smtClean="0">
                <a:solidFill>
                  <a:srgbClr val="3404BC"/>
                </a:solidFill>
              </a:rPr>
              <a:t>độ</a:t>
            </a:r>
            <a:r>
              <a:rPr lang="en-US" sz="4000" b="1" dirty="0" smtClean="0">
                <a:solidFill>
                  <a:srgbClr val="3404BC"/>
                </a:solidFill>
              </a:rPr>
              <a:t> </a:t>
            </a:r>
            <a:r>
              <a:rPr lang="en-US" sz="4000" b="1" dirty="0" err="1" smtClean="0">
                <a:solidFill>
                  <a:srgbClr val="3404BC"/>
                </a:solidFill>
              </a:rPr>
              <a:t>cho</a:t>
            </a:r>
            <a:r>
              <a:rPr lang="en-US" sz="4000" b="1" dirty="0" smtClean="0">
                <a:solidFill>
                  <a:srgbClr val="3404BC"/>
                </a:solidFill>
              </a:rPr>
              <a:t> </a:t>
            </a:r>
            <a:r>
              <a:rPr lang="en-US" sz="4000" b="1" dirty="0" err="1" smtClean="0">
                <a:solidFill>
                  <a:srgbClr val="3404BC"/>
                </a:solidFill>
              </a:rPr>
              <a:t>quốc</a:t>
            </a:r>
            <a:r>
              <a:rPr lang="en-US" sz="4000" b="1" dirty="0" smtClean="0">
                <a:solidFill>
                  <a:srgbClr val="3404BC"/>
                </a:solidFill>
              </a:rPr>
              <a:t> </a:t>
            </a:r>
            <a:r>
              <a:rPr lang="en-US" sz="4000" b="1" dirty="0" err="1" smtClean="0">
                <a:solidFill>
                  <a:srgbClr val="3404BC"/>
                </a:solidFill>
              </a:rPr>
              <a:t>gia</a:t>
            </a:r>
            <a:r>
              <a:rPr lang="en-US" sz="4000" b="1" dirty="0" smtClean="0">
                <a:solidFill>
                  <a:srgbClr val="3404BC"/>
                </a:solidFill>
              </a:rPr>
              <a:t> </a:t>
            </a:r>
            <a:r>
              <a:rPr lang="en-US" sz="4000" b="1" dirty="0" err="1" smtClean="0">
                <a:solidFill>
                  <a:srgbClr val="3404BC"/>
                </a:solidFill>
              </a:rPr>
              <a:t>đó</a:t>
            </a:r>
            <a:r>
              <a:rPr lang="en-US" sz="4000" b="1" dirty="0" smtClean="0">
                <a:solidFill>
                  <a:srgbClr val="3404BC"/>
                </a:solidFill>
              </a:rPr>
              <a:t>.</a:t>
            </a:r>
          </a:p>
          <a:p>
            <a:endParaRPr lang="en-US" dirty="0"/>
          </a:p>
        </p:txBody>
      </p:sp>
      <p:sp>
        <p:nvSpPr>
          <p:cNvPr id="2" name="Right Arrow 1"/>
          <p:cNvSpPr/>
          <p:nvPr/>
        </p:nvSpPr>
        <p:spPr>
          <a:xfrm>
            <a:off x="1046257" y="2422248"/>
            <a:ext cx="1119352" cy="6936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4054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circle(in)">
                                      <p:cBhvr>
                                        <p:cTn id="12"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95746" y="1018309"/>
            <a:ext cx="11042072" cy="3447098"/>
          </a:xfrm>
          <a:prstGeom prst="rect">
            <a:avLst/>
          </a:prstGeom>
          <a:noFill/>
        </p:spPr>
        <p:txBody>
          <a:bodyPr wrap="square" rtlCol="0">
            <a:spAutoFit/>
          </a:bodyPr>
          <a:lstStyle/>
          <a:p>
            <a:pPr algn="just"/>
            <a:r>
              <a:rPr lang="en-US" sz="4000" dirty="0" smtClean="0">
                <a:solidFill>
                  <a:srgbClr val="FF0000"/>
                </a:solidFill>
              </a:rPr>
              <a:t>4-</a:t>
            </a:r>
            <a:r>
              <a:rPr lang="en-US" sz="4000" dirty="0" smtClean="0"/>
              <a:t> Ban </a:t>
            </a:r>
            <a:r>
              <a:rPr lang="en-US" sz="4000" dirty="0" err="1" smtClean="0"/>
              <a:t>hành</a:t>
            </a:r>
            <a:r>
              <a:rPr lang="en-US" sz="4000" dirty="0" smtClean="0"/>
              <a:t> </a:t>
            </a:r>
            <a:r>
              <a:rPr lang="en-US" sz="4000" dirty="0" err="1" smtClean="0"/>
              <a:t>pháp</a:t>
            </a:r>
            <a:r>
              <a:rPr lang="en-US" sz="4000" dirty="0" smtClean="0"/>
              <a:t> </a:t>
            </a:r>
            <a:r>
              <a:rPr lang="en-US" sz="4000" dirty="0" err="1" smtClean="0"/>
              <a:t>luật</a:t>
            </a:r>
            <a:r>
              <a:rPr lang="en-US" sz="4000" dirty="0" smtClean="0"/>
              <a:t> </a:t>
            </a:r>
            <a:r>
              <a:rPr lang="en-US" sz="4000" dirty="0" err="1" smtClean="0"/>
              <a:t>hình</a:t>
            </a:r>
            <a:r>
              <a:rPr lang="en-US" sz="4000" dirty="0" smtClean="0"/>
              <a:t> </a:t>
            </a:r>
            <a:r>
              <a:rPr lang="en-US" sz="4000" dirty="0" err="1" smtClean="0"/>
              <a:t>sự</a:t>
            </a:r>
            <a:r>
              <a:rPr lang="en-US" sz="4000" dirty="0" smtClean="0"/>
              <a:t> </a:t>
            </a:r>
            <a:r>
              <a:rPr lang="en-US" sz="4000" dirty="0" err="1" smtClean="0"/>
              <a:t>quy</a:t>
            </a:r>
            <a:r>
              <a:rPr lang="en-US" sz="4000" dirty="0" smtClean="0"/>
              <a:t> </a:t>
            </a:r>
            <a:r>
              <a:rPr lang="en-US" sz="4000" dirty="0" err="1" smtClean="0"/>
              <a:t>định</a:t>
            </a:r>
            <a:r>
              <a:rPr lang="en-US" sz="4000" dirty="0" smtClean="0"/>
              <a:t> </a:t>
            </a:r>
            <a:r>
              <a:rPr lang="en-US" sz="4000" dirty="0" err="1" smtClean="0"/>
              <a:t>hành</a:t>
            </a:r>
            <a:r>
              <a:rPr lang="en-US" sz="4000" dirty="0" smtClean="0"/>
              <a:t> vi </a:t>
            </a:r>
            <a:r>
              <a:rPr lang="en-US" sz="4000" dirty="0" err="1" smtClean="0"/>
              <a:t>tra</a:t>
            </a:r>
            <a:r>
              <a:rPr lang="en-US" sz="4000" dirty="0" smtClean="0"/>
              <a:t> </a:t>
            </a:r>
            <a:r>
              <a:rPr lang="en-US" sz="4000" dirty="0" err="1" smtClean="0"/>
              <a:t>tấn</a:t>
            </a:r>
            <a:r>
              <a:rPr lang="en-US" sz="4000" dirty="0" smtClean="0"/>
              <a:t> </a:t>
            </a:r>
            <a:r>
              <a:rPr lang="en-US" sz="4000" dirty="0" err="1" smtClean="0"/>
              <a:t>là</a:t>
            </a:r>
            <a:r>
              <a:rPr lang="en-US" sz="4000" dirty="0" smtClean="0"/>
              <a:t> </a:t>
            </a:r>
            <a:r>
              <a:rPr lang="en-US" sz="4000" dirty="0" err="1" smtClean="0"/>
              <a:t>tội</a:t>
            </a:r>
            <a:r>
              <a:rPr lang="en-US" sz="4000" dirty="0" smtClean="0"/>
              <a:t> </a:t>
            </a:r>
            <a:r>
              <a:rPr lang="en-US" sz="4000" dirty="0" err="1" smtClean="0"/>
              <a:t>phạm</a:t>
            </a:r>
            <a:r>
              <a:rPr lang="en-US" sz="4000" dirty="0" smtClean="0"/>
              <a:t>. </a:t>
            </a:r>
          </a:p>
          <a:p>
            <a:pPr algn="just"/>
            <a:endParaRPr lang="en-US" sz="4000" dirty="0" smtClean="0">
              <a:solidFill>
                <a:srgbClr val="3404BC"/>
              </a:solidFill>
            </a:endParaRPr>
          </a:p>
          <a:p>
            <a:pPr algn="just"/>
            <a:r>
              <a:rPr lang="en-US" sz="4000" i="1" dirty="0" err="1" smtClean="0">
                <a:solidFill>
                  <a:srgbClr val="3404BC"/>
                </a:solidFill>
              </a:rPr>
              <a:t>Người</a:t>
            </a:r>
            <a:r>
              <a:rPr lang="en-US" sz="4000" i="1" dirty="0" smtClean="0">
                <a:solidFill>
                  <a:srgbClr val="3404BC"/>
                </a:solidFill>
              </a:rPr>
              <a:t> </a:t>
            </a:r>
            <a:r>
              <a:rPr lang="en-US" sz="4000" i="1" dirty="0" err="1" smtClean="0">
                <a:solidFill>
                  <a:srgbClr val="3404BC"/>
                </a:solidFill>
              </a:rPr>
              <a:t>thực</a:t>
            </a:r>
            <a:r>
              <a:rPr lang="en-US" sz="4000" i="1" dirty="0" smtClean="0">
                <a:solidFill>
                  <a:srgbClr val="3404BC"/>
                </a:solidFill>
              </a:rPr>
              <a:t> </a:t>
            </a:r>
            <a:r>
              <a:rPr lang="en-US" sz="4000" i="1" dirty="0" err="1" smtClean="0">
                <a:solidFill>
                  <a:srgbClr val="3404BC"/>
                </a:solidFill>
              </a:rPr>
              <a:t>hiện</a:t>
            </a:r>
            <a:r>
              <a:rPr lang="en-US" sz="4000" i="1" dirty="0" smtClean="0">
                <a:solidFill>
                  <a:srgbClr val="3404BC"/>
                </a:solidFill>
              </a:rPr>
              <a:t> </a:t>
            </a:r>
            <a:r>
              <a:rPr lang="en-US" sz="4000" i="1" dirty="0" err="1" smtClean="0">
                <a:solidFill>
                  <a:srgbClr val="3404BC"/>
                </a:solidFill>
              </a:rPr>
              <a:t>việc</a:t>
            </a:r>
            <a:r>
              <a:rPr lang="en-US" sz="4000" i="1" dirty="0" smtClean="0">
                <a:solidFill>
                  <a:srgbClr val="3404BC"/>
                </a:solidFill>
              </a:rPr>
              <a:t> </a:t>
            </a:r>
            <a:r>
              <a:rPr lang="en-US" sz="4000" i="1" dirty="0" err="1" smtClean="0">
                <a:solidFill>
                  <a:srgbClr val="3404BC"/>
                </a:solidFill>
              </a:rPr>
              <a:t>tra</a:t>
            </a:r>
            <a:r>
              <a:rPr lang="en-US" sz="4000" i="1" dirty="0" smtClean="0">
                <a:solidFill>
                  <a:srgbClr val="3404BC"/>
                </a:solidFill>
              </a:rPr>
              <a:t> </a:t>
            </a:r>
            <a:r>
              <a:rPr lang="en-US" sz="4000" i="1" dirty="0" err="1" smtClean="0">
                <a:solidFill>
                  <a:srgbClr val="3404BC"/>
                </a:solidFill>
              </a:rPr>
              <a:t>tấn</a:t>
            </a:r>
            <a:r>
              <a:rPr lang="en-US" sz="4000" i="1" dirty="0" smtClean="0">
                <a:solidFill>
                  <a:srgbClr val="3404BC"/>
                </a:solidFill>
              </a:rPr>
              <a:t>, </a:t>
            </a:r>
            <a:r>
              <a:rPr lang="en-US" sz="4000" i="1" dirty="0" err="1" smtClean="0">
                <a:solidFill>
                  <a:srgbClr val="3404BC"/>
                </a:solidFill>
              </a:rPr>
              <a:t>đồng</a:t>
            </a:r>
            <a:r>
              <a:rPr lang="en-US" sz="4000" i="1" dirty="0" smtClean="0">
                <a:solidFill>
                  <a:srgbClr val="3404BC"/>
                </a:solidFill>
              </a:rPr>
              <a:t> </a:t>
            </a:r>
            <a:r>
              <a:rPr lang="en-US" sz="4000" i="1" dirty="0" err="1" smtClean="0">
                <a:solidFill>
                  <a:srgbClr val="3404BC"/>
                </a:solidFill>
              </a:rPr>
              <a:t>lõa</a:t>
            </a:r>
            <a:r>
              <a:rPr lang="en-US" sz="4000" i="1" dirty="0" smtClean="0">
                <a:solidFill>
                  <a:srgbClr val="3404BC"/>
                </a:solidFill>
              </a:rPr>
              <a:t>, </a:t>
            </a:r>
            <a:r>
              <a:rPr lang="en-US" sz="4000" i="1" dirty="0" err="1" smtClean="0">
                <a:solidFill>
                  <a:srgbClr val="3404BC"/>
                </a:solidFill>
              </a:rPr>
              <a:t>tham</a:t>
            </a:r>
            <a:r>
              <a:rPr lang="en-US" sz="4000" i="1" dirty="0" smtClean="0">
                <a:solidFill>
                  <a:srgbClr val="3404BC"/>
                </a:solidFill>
              </a:rPr>
              <a:t> </a:t>
            </a:r>
            <a:r>
              <a:rPr lang="en-US" sz="4000" i="1" dirty="0" err="1" smtClean="0">
                <a:solidFill>
                  <a:srgbClr val="3404BC"/>
                </a:solidFill>
              </a:rPr>
              <a:t>gia</a:t>
            </a:r>
            <a:r>
              <a:rPr lang="en-US" sz="4000" i="1" dirty="0" smtClean="0">
                <a:solidFill>
                  <a:srgbClr val="3404BC"/>
                </a:solidFill>
              </a:rPr>
              <a:t> </a:t>
            </a:r>
            <a:r>
              <a:rPr lang="en-US" sz="4000" i="1" dirty="0" err="1" smtClean="0">
                <a:solidFill>
                  <a:srgbClr val="3404BC"/>
                </a:solidFill>
              </a:rPr>
              <a:t>việc</a:t>
            </a:r>
            <a:r>
              <a:rPr lang="en-US" sz="4000" i="1" dirty="0" smtClean="0">
                <a:solidFill>
                  <a:srgbClr val="3404BC"/>
                </a:solidFill>
              </a:rPr>
              <a:t> </a:t>
            </a:r>
            <a:r>
              <a:rPr lang="en-US" sz="4000" i="1" dirty="0" err="1" smtClean="0">
                <a:solidFill>
                  <a:srgbClr val="3404BC"/>
                </a:solidFill>
              </a:rPr>
              <a:t>tra</a:t>
            </a:r>
            <a:r>
              <a:rPr lang="en-US" sz="4000" i="1" dirty="0" smtClean="0">
                <a:solidFill>
                  <a:srgbClr val="3404BC"/>
                </a:solidFill>
              </a:rPr>
              <a:t> </a:t>
            </a:r>
            <a:r>
              <a:rPr lang="en-US" sz="4000" i="1" dirty="0" err="1" smtClean="0">
                <a:solidFill>
                  <a:srgbClr val="3404BC"/>
                </a:solidFill>
              </a:rPr>
              <a:t>tấn</a:t>
            </a:r>
            <a:r>
              <a:rPr lang="en-US" sz="4000" i="1" dirty="0" smtClean="0">
                <a:solidFill>
                  <a:srgbClr val="3404BC"/>
                </a:solidFill>
              </a:rPr>
              <a:t> </a:t>
            </a:r>
            <a:r>
              <a:rPr lang="en-US" sz="4000" i="1" dirty="0" err="1" smtClean="0">
                <a:solidFill>
                  <a:srgbClr val="3404BC"/>
                </a:solidFill>
              </a:rPr>
              <a:t>là</a:t>
            </a:r>
            <a:r>
              <a:rPr lang="en-US" sz="4000" i="1" dirty="0" smtClean="0">
                <a:solidFill>
                  <a:srgbClr val="3404BC"/>
                </a:solidFill>
              </a:rPr>
              <a:t> </a:t>
            </a:r>
            <a:r>
              <a:rPr lang="en-US" sz="4000" i="1" dirty="0" err="1" smtClean="0">
                <a:solidFill>
                  <a:srgbClr val="3404BC"/>
                </a:solidFill>
              </a:rPr>
              <a:t>tội</a:t>
            </a:r>
            <a:r>
              <a:rPr lang="en-US" sz="4000" i="1" dirty="0" smtClean="0">
                <a:solidFill>
                  <a:srgbClr val="3404BC"/>
                </a:solidFill>
              </a:rPr>
              <a:t> </a:t>
            </a:r>
            <a:r>
              <a:rPr lang="en-US" sz="4000" i="1" dirty="0" err="1" smtClean="0">
                <a:solidFill>
                  <a:srgbClr val="3404BC"/>
                </a:solidFill>
              </a:rPr>
              <a:t>phạm</a:t>
            </a:r>
            <a:r>
              <a:rPr lang="en-US" sz="4000" i="1" dirty="0" smtClean="0">
                <a:solidFill>
                  <a:srgbClr val="3404BC"/>
                </a:solidFill>
              </a:rPr>
              <a:t> </a:t>
            </a:r>
            <a:r>
              <a:rPr lang="en-US" sz="4000" i="1" dirty="0" err="1" smtClean="0">
                <a:solidFill>
                  <a:srgbClr val="3404BC"/>
                </a:solidFill>
              </a:rPr>
              <a:t>và</a:t>
            </a:r>
            <a:r>
              <a:rPr lang="en-US" sz="4000" i="1" dirty="0" smtClean="0">
                <a:solidFill>
                  <a:srgbClr val="3404BC"/>
                </a:solidFill>
              </a:rPr>
              <a:t> </a:t>
            </a:r>
            <a:r>
              <a:rPr lang="en-US" sz="4000" i="1" dirty="0" err="1" smtClean="0">
                <a:solidFill>
                  <a:srgbClr val="3404BC"/>
                </a:solidFill>
              </a:rPr>
              <a:t>phải</a:t>
            </a:r>
            <a:r>
              <a:rPr lang="en-US" sz="4000" i="1" dirty="0" smtClean="0">
                <a:solidFill>
                  <a:srgbClr val="3404BC"/>
                </a:solidFill>
              </a:rPr>
              <a:t> </a:t>
            </a:r>
            <a:r>
              <a:rPr lang="en-US" sz="4000" i="1" dirty="0" err="1" smtClean="0">
                <a:solidFill>
                  <a:srgbClr val="3404BC"/>
                </a:solidFill>
              </a:rPr>
              <a:t>bị</a:t>
            </a:r>
            <a:r>
              <a:rPr lang="en-US" sz="4000" i="1" dirty="0" smtClean="0">
                <a:solidFill>
                  <a:srgbClr val="3404BC"/>
                </a:solidFill>
              </a:rPr>
              <a:t> </a:t>
            </a:r>
            <a:r>
              <a:rPr lang="en-US" sz="4000" i="1" dirty="0" err="1" smtClean="0">
                <a:solidFill>
                  <a:srgbClr val="3404BC"/>
                </a:solidFill>
              </a:rPr>
              <a:t>trừng</a:t>
            </a:r>
            <a:r>
              <a:rPr lang="en-US" sz="4000" i="1" dirty="0" smtClean="0">
                <a:solidFill>
                  <a:srgbClr val="3404BC"/>
                </a:solidFill>
              </a:rPr>
              <a:t> </a:t>
            </a:r>
            <a:r>
              <a:rPr lang="en-US" sz="4000" i="1" dirty="0" err="1" smtClean="0">
                <a:solidFill>
                  <a:srgbClr val="3404BC"/>
                </a:solidFill>
              </a:rPr>
              <a:t>trị</a:t>
            </a:r>
            <a:r>
              <a:rPr lang="en-US" sz="4000" i="1" dirty="0" smtClean="0">
                <a:solidFill>
                  <a:srgbClr val="3404BC"/>
                </a:solidFill>
              </a:rPr>
              <a:t> </a:t>
            </a:r>
            <a:r>
              <a:rPr lang="en-US" sz="4000" i="1" dirty="0" err="1" smtClean="0">
                <a:solidFill>
                  <a:srgbClr val="3404BC"/>
                </a:solidFill>
              </a:rPr>
              <a:t>thích</a:t>
            </a:r>
            <a:r>
              <a:rPr lang="en-US" sz="4000" i="1" dirty="0" smtClean="0">
                <a:solidFill>
                  <a:srgbClr val="3404BC"/>
                </a:solidFill>
              </a:rPr>
              <a:t> </a:t>
            </a:r>
            <a:r>
              <a:rPr lang="en-US" sz="4000" i="1" dirty="0" err="1" smtClean="0">
                <a:solidFill>
                  <a:srgbClr val="3404BC"/>
                </a:solidFill>
              </a:rPr>
              <a:t>đáng</a:t>
            </a:r>
            <a:r>
              <a:rPr lang="en-US" sz="4000" i="1" dirty="0" smtClean="0">
                <a:solidFill>
                  <a:srgbClr val="3404BC"/>
                </a:solidFill>
              </a:rPr>
              <a:t>.</a:t>
            </a:r>
          </a:p>
          <a:p>
            <a:endParaRPr lang="en-US" dirty="0"/>
          </a:p>
        </p:txBody>
      </p:sp>
    </p:spTree>
    <p:extLst>
      <p:ext uri="{BB962C8B-B14F-4D97-AF65-F5344CB8AC3E}">
        <p14:creationId xmlns:p14="http://schemas.microsoft.com/office/powerpoint/2010/main" val="292794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down)">
                                      <p:cBhvr>
                                        <p:cTn id="7" dur="580">
                                          <p:stCondLst>
                                            <p:cond delay="0"/>
                                          </p:stCondLst>
                                        </p:cTn>
                                        <p:tgtEl>
                                          <p:spTgt spid="4">
                                            <p:txEl>
                                              <p:pRg st="2" end="2"/>
                                            </p:txEl>
                                          </p:spTgt>
                                        </p:tgtEl>
                                      </p:cBhvr>
                                    </p:animEffect>
                                    <p:anim calcmode="lin" valueType="num">
                                      <p:cBhvr>
                                        <p:cTn id="8" dur="1822"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2" end="2"/>
                                            </p:txEl>
                                          </p:spTgt>
                                        </p:tgtEl>
                                      </p:cBhvr>
                                      <p:to x="100000" y="60000"/>
                                    </p:animScale>
                                    <p:animScale>
                                      <p:cBhvr>
                                        <p:cTn id="14" dur="166" decel="50000">
                                          <p:stCondLst>
                                            <p:cond delay="676"/>
                                          </p:stCondLst>
                                        </p:cTn>
                                        <p:tgtEl>
                                          <p:spTgt spid="4">
                                            <p:txEl>
                                              <p:pRg st="2" end="2"/>
                                            </p:txEl>
                                          </p:spTgt>
                                        </p:tgtEl>
                                      </p:cBhvr>
                                      <p:to x="100000" y="100000"/>
                                    </p:animScale>
                                    <p:animScale>
                                      <p:cBhvr>
                                        <p:cTn id="15" dur="26">
                                          <p:stCondLst>
                                            <p:cond delay="1312"/>
                                          </p:stCondLst>
                                        </p:cTn>
                                        <p:tgtEl>
                                          <p:spTgt spid="4">
                                            <p:txEl>
                                              <p:pRg st="2" end="2"/>
                                            </p:txEl>
                                          </p:spTgt>
                                        </p:tgtEl>
                                      </p:cBhvr>
                                      <p:to x="100000" y="80000"/>
                                    </p:animScale>
                                    <p:animScale>
                                      <p:cBhvr>
                                        <p:cTn id="16" dur="166" decel="50000">
                                          <p:stCondLst>
                                            <p:cond delay="1338"/>
                                          </p:stCondLst>
                                        </p:cTn>
                                        <p:tgtEl>
                                          <p:spTgt spid="4">
                                            <p:txEl>
                                              <p:pRg st="2" end="2"/>
                                            </p:txEl>
                                          </p:spTgt>
                                        </p:tgtEl>
                                      </p:cBhvr>
                                      <p:to x="100000" y="100000"/>
                                    </p:animScale>
                                    <p:animScale>
                                      <p:cBhvr>
                                        <p:cTn id="17" dur="26">
                                          <p:stCondLst>
                                            <p:cond delay="1642"/>
                                          </p:stCondLst>
                                        </p:cTn>
                                        <p:tgtEl>
                                          <p:spTgt spid="4">
                                            <p:txEl>
                                              <p:pRg st="2" end="2"/>
                                            </p:txEl>
                                          </p:spTgt>
                                        </p:tgtEl>
                                      </p:cBhvr>
                                      <p:to x="100000" y="90000"/>
                                    </p:animScale>
                                    <p:animScale>
                                      <p:cBhvr>
                                        <p:cTn id="18" dur="166" decel="50000">
                                          <p:stCondLst>
                                            <p:cond delay="1668"/>
                                          </p:stCondLst>
                                        </p:cTn>
                                        <p:tgtEl>
                                          <p:spTgt spid="4">
                                            <p:txEl>
                                              <p:pRg st="2" end="2"/>
                                            </p:txEl>
                                          </p:spTgt>
                                        </p:tgtEl>
                                      </p:cBhvr>
                                      <p:to x="100000" y="100000"/>
                                    </p:animScale>
                                    <p:animScale>
                                      <p:cBhvr>
                                        <p:cTn id="19" dur="26">
                                          <p:stCondLst>
                                            <p:cond delay="1808"/>
                                          </p:stCondLst>
                                        </p:cTn>
                                        <p:tgtEl>
                                          <p:spTgt spid="4">
                                            <p:txEl>
                                              <p:pRg st="2" end="2"/>
                                            </p:txEl>
                                          </p:spTgt>
                                        </p:tgtEl>
                                      </p:cBhvr>
                                      <p:to x="100000" y="95000"/>
                                    </p:animScale>
                                    <p:animScale>
                                      <p:cBhvr>
                                        <p:cTn id="20" dur="166" decel="50000">
                                          <p:stCondLst>
                                            <p:cond delay="1834"/>
                                          </p:stCondLst>
                                        </p:cTn>
                                        <p:tgtEl>
                                          <p:spTgt spid="4">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9037" y="962891"/>
            <a:ext cx="10390910" cy="1107996"/>
          </a:xfrm>
          <a:prstGeom prst="rect">
            <a:avLst/>
          </a:prstGeom>
          <a:noFill/>
        </p:spPr>
        <p:txBody>
          <a:bodyPr wrap="square" rtlCol="0">
            <a:spAutoFit/>
          </a:bodyPr>
          <a:lstStyle/>
          <a:p>
            <a:pPr algn="ctr"/>
            <a:r>
              <a:rPr lang="en-US" sz="4800" dirty="0" smtClean="0">
                <a:solidFill>
                  <a:srgbClr val="FF0000"/>
                </a:solidFill>
              </a:rPr>
              <a:t>5-</a:t>
            </a:r>
            <a:r>
              <a:rPr lang="en-US" sz="4800" dirty="0" smtClean="0"/>
              <a:t> </a:t>
            </a:r>
            <a:r>
              <a:rPr lang="en-US" sz="4800" dirty="0" err="1" smtClean="0"/>
              <a:t>Cố</a:t>
            </a:r>
            <a:r>
              <a:rPr lang="en-US" sz="4800" dirty="0" smtClean="0"/>
              <a:t> </a:t>
            </a:r>
            <a:r>
              <a:rPr lang="en-US" sz="4800" dirty="0" err="1" smtClean="0"/>
              <a:t>gắng</a:t>
            </a:r>
            <a:r>
              <a:rPr lang="en-US" sz="4800" dirty="0" smtClean="0"/>
              <a:t> </a:t>
            </a:r>
            <a:r>
              <a:rPr lang="en-US" sz="4800" dirty="0" err="1" smtClean="0"/>
              <a:t>xét</a:t>
            </a:r>
            <a:r>
              <a:rPr lang="en-US" sz="4800" dirty="0" smtClean="0"/>
              <a:t> </a:t>
            </a:r>
            <a:r>
              <a:rPr lang="en-US" sz="4800" dirty="0" err="1" smtClean="0"/>
              <a:t>xử</a:t>
            </a:r>
            <a:r>
              <a:rPr lang="en-US" sz="4800" dirty="0" smtClean="0"/>
              <a:t> 04 </a:t>
            </a:r>
            <a:r>
              <a:rPr lang="en-US" sz="4800" dirty="0" err="1" smtClean="0"/>
              <a:t>trường</a:t>
            </a:r>
            <a:r>
              <a:rPr lang="en-US" sz="4800" dirty="0" smtClean="0"/>
              <a:t> </a:t>
            </a:r>
            <a:r>
              <a:rPr lang="en-US" sz="4800" dirty="0" err="1" smtClean="0"/>
              <a:t>hợp</a:t>
            </a:r>
            <a:r>
              <a:rPr lang="en-US" sz="4800" dirty="0" smtClean="0"/>
              <a:t> </a:t>
            </a:r>
            <a:r>
              <a:rPr lang="en-US" sz="4800" dirty="0" err="1" smtClean="0"/>
              <a:t>sau</a:t>
            </a:r>
            <a:r>
              <a:rPr lang="en-US" sz="4800" dirty="0" smtClean="0"/>
              <a:t>:</a:t>
            </a:r>
          </a:p>
          <a:p>
            <a:endParaRPr lang="en-US" dirty="0"/>
          </a:p>
        </p:txBody>
      </p:sp>
    </p:spTree>
    <p:extLst>
      <p:ext uri="{BB962C8B-B14F-4D97-AF65-F5344CB8AC3E}">
        <p14:creationId xmlns:p14="http://schemas.microsoft.com/office/powerpoint/2010/main" val="1086825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7126" y="798490"/>
            <a:ext cx="10722528" cy="3847207"/>
          </a:xfrm>
          <a:prstGeom prst="rect">
            <a:avLst/>
          </a:prstGeom>
          <a:noFill/>
        </p:spPr>
        <p:txBody>
          <a:bodyPr wrap="square" rtlCol="0">
            <a:spAutoFit/>
          </a:bodyPr>
          <a:lstStyle/>
          <a:p>
            <a:pPr algn="just"/>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Đại</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hội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đồng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Liên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Hợp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Quốc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thông</a:t>
            </a:r>
            <a:r>
              <a:rPr lang="en-US" sz="3600" dirty="0">
                <a:latin typeface="Times New Roman" panose="02020603050405020304" pitchFamily="18" charset="0"/>
                <a:cs typeface="Times New Roman" panose="02020603050405020304" pitchFamily="18" charset="0"/>
              </a:rPr>
              <a:t> qua </a:t>
            </a:r>
            <a:r>
              <a:rPr lang="en-US" sz="3600" dirty="0" err="1">
                <a:latin typeface="Times New Roman" panose="02020603050405020304" pitchFamily="18" charset="0"/>
                <a:cs typeface="Times New Roman" panose="02020603050405020304" pitchFamily="18" charset="0"/>
              </a:rPr>
              <a:t>ngày</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10/12/1984, </a:t>
            </a:r>
            <a:r>
              <a:rPr lang="vi-VN" sz="3600" dirty="0" smtClean="0">
                <a:latin typeface="Times New Roman" panose="02020603050405020304" pitchFamily="18" charset="0"/>
                <a:cs typeface="Times New Roman" panose="02020603050405020304" pitchFamily="18" charset="0"/>
              </a:rPr>
              <a:t>là </a:t>
            </a:r>
            <a:r>
              <a:rPr lang="vi-VN" sz="3600" dirty="0">
                <a:latin typeface="Times New Roman" panose="02020603050405020304" pitchFamily="18" charset="0"/>
                <a:cs typeface="Times New Roman" panose="02020603050405020304" pitchFamily="18" charset="0"/>
              </a:rPr>
              <a:t>1 trong 9 công ước quốc tế cơ bản về quyền con người của Liên Hợp Quốc.</a:t>
            </a:r>
            <a:r>
              <a:rPr lang="en-US" sz="3600" dirty="0" smtClean="0">
                <a:latin typeface="Times New Roman" panose="02020603050405020304" pitchFamily="18" charset="0"/>
                <a:cs typeface="Times New Roman" panose="02020603050405020304" pitchFamily="18" charset="0"/>
              </a:rPr>
              <a:t> </a:t>
            </a:r>
            <a:endParaRPr lang="en-US" sz="3600" dirty="0" smtClean="0">
              <a:latin typeface="Times New Roman" panose="02020603050405020304" pitchFamily="18" charset="0"/>
              <a:cs typeface="Times New Roman" panose="02020603050405020304" pitchFamily="18" charset="0"/>
            </a:endParaRPr>
          </a:p>
          <a:p>
            <a:pPr algn="just"/>
            <a:endParaRPr lang="en-US" sz="1400" dirty="0" smtClean="0">
              <a:latin typeface="Times New Roman" panose="02020603050405020304" pitchFamily="18" charset="0"/>
              <a:cs typeface="Times New Roman" panose="02020603050405020304" pitchFamily="18" charset="0"/>
            </a:endParaRPr>
          </a:p>
          <a:p>
            <a:pPr algn="just"/>
            <a:r>
              <a:rPr lang="en-US" sz="3600" dirty="0" smtClean="0">
                <a:solidFill>
                  <a:srgbClr val="3404BC"/>
                </a:solidFill>
                <a:latin typeface="Times New Roman" panose="02020603050405020304" pitchFamily="18" charset="0"/>
                <a:cs typeface="Times New Roman" panose="02020603050405020304" pitchFamily="18" charset="0"/>
              </a:rPr>
              <a:t>- </a:t>
            </a:r>
            <a:r>
              <a:rPr lang="en-US" sz="3600" dirty="0" err="1" smtClean="0">
                <a:solidFill>
                  <a:srgbClr val="3404BC"/>
                </a:solidFill>
                <a:latin typeface="Times New Roman" panose="02020603050405020304" pitchFamily="18" charset="0"/>
                <a:cs typeface="Times New Roman" panose="02020603050405020304" pitchFamily="18" charset="0"/>
              </a:rPr>
              <a:t>Có</a:t>
            </a:r>
            <a:r>
              <a:rPr lang="en-US" sz="3600" dirty="0" smtClean="0">
                <a:solidFill>
                  <a:srgbClr val="3404BC"/>
                </a:solidFill>
                <a:latin typeface="Times New Roman" panose="02020603050405020304" pitchFamily="18" charset="0"/>
                <a:cs typeface="Times New Roman" panose="02020603050405020304" pitchFamily="18" charset="0"/>
              </a:rPr>
              <a:t> </a:t>
            </a:r>
            <a:r>
              <a:rPr lang="en-US" sz="3600" dirty="0" err="1">
                <a:solidFill>
                  <a:srgbClr val="3404BC"/>
                </a:solidFill>
                <a:latin typeface="Times New Roman" panose="02020603050405020304" pitchFamily="18" charset="0"/>
                <a:cs typeface="Times New Roman" panose="02020603050405020304" pitchFamily="18" charset="0"/>
              </a:rPr>
              <a:t>hiệu</a:t>
            </a:r>
            <a:r>
              <a:rPr lang="en-US" sz="3600" dirty="0">
                <a:solidFill>
                  <a:srgbClr val="3404BC"/>
                </a:solidFill>
                <a:latin typeface="Times New Roman" panose="02020603050405020304" pitchFamily="18" charset="0"/>
                <a:cs typeface="Times New Roman" panose="02020603050405020304" pitchFamily="18" charset="0"/>
              </a:rPr>
              <a:t> </a:t>
            </a:r>
            <a:r>
              <a:rPr lang="en-US" sz="3600" dirty="0" err="1">
                <a:solidFill>
                  <a:srgbClr val="3404BC"/>
                </a:solidFill>
                <a:latin typeface="Times New Roman" panose="02020603050405020304" pitchFamily="18" charset="0"/>
                <a:cs typeface="Times New Roman" panose="02020603050405020304" pitchFamily="18" charset="0"/>
              </a:rPr>
              <a:t>lực</a:t>
            </a:r>
            <a:r>
              <a:rPr lang="en-US" sz="3600" dirty="0">
                <a:solidFill>
                  <a:srgbClr val="3404BC"/>
                </a:solidFill>
                <a:latin typeface="Times New Roman" panose="02020603050405020304" pitchFamily="18" charset="0"/>
                <a:cs typeface="Times New Roman" panose="02020603050405020304" pitchFamily="18" charset="0"/>
              </a:rPr>
              <a:t> </a:t>
            </a:r>
            <a:r>
              <a:rPr lang="en-US" sz="3600" dirty="0" err="1">
                <a:solidFill>
                  <a:srgbClr val="3404BC"/>
                </a:solidFill>
                <a:latin typeface="Times New Roman" panose="02020603050405020304" pitchFamily="18" charset="0"/>
                <a:cs typeface="Times New Roman" panose="02020603050405020304" pitchFamily="18" charset="0"/>
              </a:rPr>
              <a:t>từ</a:t>
            </a:r>
            <a:r>
              <a:rPr lang="en-US" sz="3600" dirty="0">
                <a:solidFill>
                  <a:srgbClr val="3404BC"/>
                </a:solidFill>
                <a:latin typeface="Times New Roman" panose="02020603050405020304" pitchFamily="18" charset="0"/>
                <a:cs typeface="Times New Roman" panose="02020603050405020304" pitchFamily="18" charset="0"/>
              </a:rPr>
              <a:t> </a:t>
            </a:r>
            <a:r>
              <a:rPr lang="en-US" sz="3600" dirty="0" err="1">
                <a:solidFill>
                  <a:srgbClr val="3404BC"/>
                </a:solidFill>
                <a:latin typeface="Times New Roman" panose="02020603050405020304" pitchFamily="18" charset="0"/>
                <a:cs typeface="Times New Roman" panose="02020603050405020304" pitchFamily="18" charset="0"/>
              </a:rPr>
              <a:t>ngày</a:t>
            </a:r>
            <a:r>
              <a:rPr lang="en-US" sz="3600" dirty="0">
                <a:solidFill>
                  <a:srgbClr val="3404BC"/>
                </a:solidFill>
                <a:latin typeface="Times New Roman" panose="02020603050405020304" pitchFamily="18" charset="0"/>
                <a:cs typeface="Times New Roman" panose="02020603050405020304" pitchFamily="18" charset="0"/>
              </a:rPr>
              <a:t> </a:t>
            </a:r>
            <a:r>
              <a:rPr lang="en-US" sz="3600" dirty="0" smtClean="0">
                <a:solidFill>
                  <a:srgbClr val="3404BC"/>
                </a:solidFill>
                <a:latin typeface="Times New Roman" panose="02020603050405020304" pitchFamily="18" charset="0"/>
                <a:cs typeface="Times New Roman" panose="02020603050405020304" pitchFamily="18" charset="0"/>
              </a:rPr>
              <a:t>26/6/1987. </a:t>
            </a:r>
            <a:r>
              <a:rPr lang="vi-VN" sz="3600" dirty="0">
                <a:solidFill>
                  <a:srgbClr val="3404BC"/>
                </a:solidFill>
                <a:latin typeface="Times New Roman" panose="02020603050405020304" pitchFamily="18" charset="0"/>
                <a:cs typeface="Times New Roman" panose="02020603050405020304" pitchFamily="18" charset="0"/>
              </a:rPr>
              <a:t>Tính đến hết tháng </a:t>
            </a:r>
            <a:r>
              <a:rPr lang="vi-VN" sz="3600" dirty="0" smtClean="0">
                <a:solidFill>
                  <a:srgbClr val="3404BC"/>
                </a:solidFill>
                <a:latin typeface="Times New Roman" panose="02020603050405020304" pitchFamily="18" charset="0"/>
                <a:cs typeface="Times New Roman" panose="02020603050405020304" pitchFamily="18" charset="0"/>
              </a:rPr>
              <a:t>6/2019</a:t>
            </a:r>
            <a:r>
              <a:rPr lang="vi-VN" sz="3600" dirty="0" smtClean="0">
                <a:solidFill>
                  <a:srgbClr val="3404BC"/>
                </a:solidFill>
                <a:latin typeface="Times New Roman" pitchFamily="18" charset="0"/>
                <a:cs typeface="Times New Roman" pitchFamily="18" charset="0"/>
              </a:rPr>
              <a:t>, </a:t>
            </a:r>
            <a:r>
              <a:rPr lang="vi-VN" sz="3600" dirty="0" smtClean="0">
                <a:solidFill>
                  <a:srgbClr val="3404BC"/>
                </a:solidFill>
                <a:latin typeface="Times New Roman" pitchFamily="18" charset="0"/>
                <a:cs typeface="Times New Roman" pitchFamily="18" charset="0"/>
              </a:rPr>
              <a:t>đã có </a:t>
            </a:r>
            <a:r>
              <a:rPr lang="en-US" sz="3600" dirty="0" smtClean="0">
                <a:solidFill>
                  <a:srgbClr val="3404BC"/>
                </a:solidFill>
                <a:latin typeface="Times New Roman" pitchFamily="18" charset="0"/>
                <a:cs typeface="Times New Roman" pitchFamily="18" charset="0"/>
              </a:rPr>
              <a:t>166</a:t>
            </a:r>
            <a:r>
              <a:rPr lang="vi-VN" sz="3600" dirty="0" smtClean="0">
                <a:solidFill>
                  <a:srgbClr val="3404BC"/>
                </a:solidFill>
                <a:latin typeface="Times New Roman" pitchFamily="18" charset="0"/>
                <a:cs typeface="Times New Roman" pitchFamily="18" charset="0"/>
              </a:rPr>
              <a:t> </a:t>
            </a:r>
            <a:r>
              <a:rPr lang="vi-VN" sz="3600" dirty="0" smtClean="0">
                <a:solidFill>
                  <a:srgbClr val="3404BC"/>
                </a:solidFill>
                <a:latin typeface="Times New Roman" pitchFamily="18" charset="0"/>
                <a:cs typeface="Times New Roman" pitchFamily="18" charset="0"/>
              </a:rPr>
              <a:t>quốc gia phê chuẩn Công ước</a:t>
            </a:r>
            <a:r>
              <a:rPr lang="en-US" sz="3600" dirty="0" smtClean="0">
                <a:solidFill>
                  <a:srgbClr val="3404BC"/>
                </a:solidFill>
                <a:latin typeface="Times New Roman" pitchFamily="18" charset="0"/>
                <a:cs typeface="Times New Roman" pitchFamily="18" charset="0"/>
              </a:rPr>
              <a:t>.</a:t>
            </a:r>
          </a:p>
          <a:p>
            <a:pPr algn="just"/>
            <a:endParaRPr lang="en-US" sz="1400" dirty="0" smtClean="0">
              <a:latin typeface="Times New Roman" pitchFamily="18" charset="0"/>
              <a:cs typeface="Times New Roman" pitchFamily="18" charset="0"/>
            </a:endParaRPr>
          </a:p>
          <a:p>
            <a:pPr algn="just"/>
            <a:r>
              <a:rPr lang="vi-VN" sz="3600" dirty="0">
                <a:solidFill>
                  <a:srgbClr val="FF0000"/>
                </a:solidFill>
                <a:latin typeface="Times New Roman" panose="02020603050405020304" pitchFamily="18" charset="0"/>
                <a:cs typeface="Times New Roman" panose="02020603050405020304" pitchFamily="18" charset="0"/>
              </a:rPr>
              <a:t> </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Công</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ước</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gồm</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Lời</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nói</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đầu</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và</a:t>
            </a:r>
            <a:r>
              <a:rPr lang="en-US" sz="3600" dirty="0" smtClean="0">
                <a:solidFill>
                  <a:srgbClr val="FF0000"/>
                </a:solidFill>
                <a:latin typeface="Times New Roman" panose="02020603050405020304" pitchFamily="18" charset="0"/>
                <a:cs typeface="Times New Roman" panose="02020603050405020304" pitchFamily="18" charset="0"/>
              </a:rPr>
              <a:t> 33 </a:t>
            </a:r>
            <a:r>
              <a:rPr lang="en-US" sz="3600" dirty="0" err="1" smtClean="0">
                <a:solidFill>
                  <a:srgbClr val="FF0000"/>
                </a:solidFill>
                <a:latin typeface="Times New Roman" panose="02020603050405020304" pitchFamily="18" charset="0"/>
                <a:cs typeface="Times New Roman" panose="02020603050405020304" pitchFamily="18" charset="0"/>
              </a:rPr>
              <a:t>Điều</a:t>
            </a:r>
            <a:r>
              <a:rPr lang="en-US" sz="3600" dirty="0" smtClean="0">
                <a:solidFill>
                  <a:srgbClr val="FF0000"/>
                </a:solidFill>
                <a:latin typeface="Times New Roman" panose="02020603050405020304" pitchFamily="18" charset="0"/>
                <a:cs typeface="Times New Roman" panose="02020603050405020304" pitchFamily="18" charset="0"/>
              </a:rPr>
              <a:t>.</a:t>
            </a:r>
            <a:endParaRPr lang="en-US"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970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blinds(horizontal)">
                                      <p:cBhvr>
                                        <p:cTn id="1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3618" y="748145"/>
            <a:ext cx="10349346" cy="4278094"/>
          </a:xfrm>
          <a:prstGeom prst="rect">
            <a:avLst/>
          </a:prstGeom>
          <a:noFill/>
        </p:spPr>
        <p:txBody>
          <a:bodyPr wrap="square" rtlCol="0">
            <a:spAutoFit/>
          </a:bodyPr>
          <a:lstStyle/>
          <a:p>
            <a:pPr algn="just"/>
            <a:r>
              <a:rPr lang="en-US" sz="4000" dirty="0" smtClean="0"/>
              <a:t>1. </a:t>
            </a:r>
            <a:r>
              <a:rPr lang="en-US" sz="4000" dirty="0" err="1" smtClean="0"/>
              <a:t>Hành</a:t>
            </a:r>
            <a:r>
              <a:rPr lang="en-US" sz="4000" dirty="0" smtClean="0"/>
              <a:t> vi </a:t>
            </a:r>
            <a:r>
              <a:rPr lang="en-US" sz="4000" dirty="0" err="1" smtClean="0"/>
              <a:t>phạm</a:t>
            </a:r>
            <a:r>
              <a:rPr lang="en-US" sz="4000" dirty="0" smtClean="0"/>
              <a:t> </a:t>
            </a:r>
            <a:r>
              <a:rPr lang="en-US" sz="4000" dirty="0" err="1" smtClean="0"/>
              <a:t>tội</a:t>
            </a:r>
            <a:r>
              <a:rPr lang="en-US" sz="4000" dirty="0" smtClean="0"/>
              <a:t> </a:t>
            </a:r>
            <a:r>
              <a:rPr lang="en-US" sz="4000" dirty="0" err="1" smtClean="0"/>
              <a:t>được</a:t>
            </a:r>
            <a:r>
              <a:rPr lang="en-US" sz="4000" dirty="0" smtClean="0"/>
              <a:t> </a:t>
            </a:r>
            <a:r>
              <a:rPr lang="en-US" sz="4000" dirty="0" err="1" smtClean="0"/>
              <a:t>thực</a:t>
            </a:r>
            <a:r>
              <a:rPr lang="en-US" sz="4000" dirty="0" smtClean="0"/>
              <a:t> </a:t>
            </a:r>
            <a:r>
              <a:rPr lang="en-US" sz="4000" dirty="0" err="1" smtClean="0"/>
              <a:t>hiện</a:t>
            </a:r>
            <a:r>
              <a:rPr lang="en-US" sz="4000" dirty="0" smtClean="0"/>
              <a:t> </a:t>
            </a:r>
            <a:r>
              <a:rPr lang="en-US" sz="4000" dirty="0" err="1" smtClean="0"/>
              <a:t>trên</a:t>
            </a:r>
            <a:r>
              <a:rPr lang="en-US" sz="4000" dirty="0" smtClean="0"/>
              <a:t> </a:t>
            </a:r>
            <a:r>
              <a:rPr lang="en-US" sz="4000" dirty="0" err="1" smtClean="0"/>
              <a:t>bất</a:t>
            </a:r>
            <a:r>
              <a:rPr lang="en-US" sz="4000" dirty="0" smtClean="0"/>
              <a:t> </a:t>
            </a:r>
            <a:r>
              <a:rPr lang="en-US" sz="4000" dirty="0" err="1" smtClean="0"/>
              <a:t>cứ</a:t>
            </a:r>
            <a:r>
              <a:rPr lang="en-US" sz="4000" dirty="0" smtClean="0"/>
              <a:t> </a:t>
            </a:r>
            <a:r>
              <a:rPr lang="en-US" sz="4000" dirty="0" err="1" smtClean="0"/>
              <a:t>vùng</a:t>
            </a:r>
            <a:r>
              <a:rPr lang="en-US" sz="4000" dirty="0" smtClean="0"/>
              <a:t> </a:t>
            </a:r>
            <a:r>
              <a:rPr lang="en-US" sz="4000" dirty="0" err="1" smtClean="0"/>
              <a:t>lãnh</a:t>
            </a:r>
            <a:r>
              <a:rPr lang="en-US" sz="4000" dirty="0" smtClean="0"/>
              <a:t> </a:t>
            </a:r>
            <a:r>
              <a:rPr lang="en-US" sz="4000" dirty="0" err="1" smtClean="0"/>
              <a:t>thổ</a:t>
            </a:r>
            <a:r>
              <a:rPr lang="en-US" sz="4000" dirty="0" smtClean="0"/>
              <a:t> </a:t>
            </a:r>
            <a:r>
              <a:rPr lang="en-US" sz="4000" dirty="0" err="1" smtClean="0"/>
              <a:t>nào</a:t>
            </a:r>
            <a:r>
              <a:rPr lang="en-US" sz="4000" dirty="0" smtClean="0"/>
              <a:t> </a:t>
            </a:r>
            <a:r>
              <a:rPr lang="en-US" sz="4000" dirty="0" err="1" smtClean="0"/>
              <a:t>thuộc</a:t>
            </a:r>
            <a:r>
              <a:rPr lang="en-US" sz="4000" dirty="0" smtClean="0"/>
              <a:t> </a:t>
            </a:r>
            <a:r>
              <a:rPr lang="en-US" sz="4000" dirty="0" err="1" smtClean="0"/>
              <a:t>chủ</a:t>
            </a:r>
            <a:r>
              <a:rPr lang="en-US" sz="4000" dirty="0" smtClean="0"/>
              <a:t> </a:t>
            </a:r>
            <a:r>
              <a:rPr lang="en-US" sz="4000" dirty="0" err="1" smtClean="0"/>
              <a:t>quyền</a:t>
            </a:r>
            <a:r>
              <a:rPr lang="en-US" sz="4000" dirty="0" smtClean="0"/>
              <a:t> </a:t>
            </a:r>
            <a:r>
              <a:rPr lang="en-US" sz="4000" dirty="0" err="1" smtClean="0"/>
              <a:t>của</a:t>
            </a:r>
            <a:r>
              <a:rPr lang="en-US" sz="4000" dirty="0" smtClean="0"/>
              <a:t> </a:t>
            </a:r>
            <a:r>
              <a:rPr lang="en-US" sz="4000" dirty="0" err="1" smtClean="0"/>
              <a:t>quốc</a:t>
            </a:r>
            <a:r>
              <a:rPr lang="en-US" sz="4000" dirty="0" smtClean="0"/>
              <a:t> </a:t>
            </a:r>
            <a:r>
              <a:rPr lang="en-US" sz="4000" dirty="0" err="1" smtClean="0"/>
              <a:t>gia</a:t>
            </a:r>
            <a:r>
              <a:rPr lang="en-US" sz="4000" dirty="0" smtClean="0"/>
              <a:t> hay </a:t>
            </a:r>
            <a:r>
              <a:rPr lang="en-US" sz="4000" dirty="0" err="1" smtClean="0"/>
              <a:t>trên</a:t>
            </a:r>
            <a:r>
              <a:rPr lang="en-US" sz="4000" dirty="0" smtClean="0"/>
              <a:t> </a:t>
            </a:r>
            <a:r>
              <a:rPr lang="en-US" sz="4000" dirty="0" err="1" smtClean="0"/>
              <a:t>tàu</a:t>
            </a:r>
            <a:r>
              <a:rPr lang="en-US" sz="4000" dirty="0" smtClean="0"/>
              <a:t> </a:t>
            </a:r>
            <a:r>
              <a:rPr lang="en-US" sz="4000" dirty="0" err="1" smtClean="0"/>
              <a:t>thuỷ</a:t>
            </a:r>
            <a:r>
              <a:rPr lang="en-US" sz="4000" dirty="0" smtClean="0"/>
              <a:t> </a:t>
            </a:r>
            <a:r>
              <a:rPr lang="en-US" sz="4000" dirty="0" err="1" smtClean="0"/>
              <a:t>hoặc</a:t>
            </a:r>
            <a:r>
              <a:rPr lang="en-US" sz="4000" dirty="0" smtClean="0"/>
              <a:t> </a:t>
            </a:r>
            <a:r>
              <a:rPr lang="en-US" sz="4000" dirty="0" err="1" smtClean="0"/>
              <a:t>máy</a:t>
            </a:r>
            <a:r>
              <a:rPr lang="en-US" sz="4000" dirty="0" smtClean="0"/>
              <a:t> bay </a:t>
            </a:r>
            <a:r>
              <a:rPr lang="en-US" sz="4000" dirty="0" err="1" smtClean="0"/>
              <a:t>đăng</a:t>
            </a:r>
            <a:r>
              <a:rPr lang="en-US" sz="4000" dirty="0" smtClean="0"/>
              <a:t> </a:t>
            </a:r>
            <a:r>
              <a:rPr lang="en-US" sz="4000" dirty="0" err="1" smtClean="0"/>
              <a:t>ký</a:t>
            </a:r>
            <a:r>
              <a:rPr lang="en-US" sz="4000" dirty="0" smtClean="0"/>
              <a:t> ở </a:t>
            </a:r>
            <a:r>
              <a:rPr lang="en-US" sz="4000" dirty="0" err="1" smtClean="0"/>
              <a:t>quốc</a:t>
            </a:r>
            <a:r>
              <a:rPr lang="en-US" sz="4000" dirty="0" smtClean="0"/>
              <a:t> </a:t>
            </a:r>
            <a:r>
              <a:rPr lang="en-US" sz="4000" dirty="0" err="1" smtClean="0"/>
              <a:t>gia</a:t>
            </a:r>
            <a:r>
              <a:rPr lang="en-US" sz="4000" dirty="0" smtClean="0"/>
              <a:t> </a:t>
            </a:r>
            <a:r>
              <a:rPr lang="en-US" sz="4000" dirty="0" err="1" smtClean="0"/>
              <a:t>mình</a:t>
            </a:r>
            <a:r>
              <a:rPr lang="en-US" sz="4000" dirty="0" smtClean="0"/>
              <a:t>.</a:t>
            </a:r>
          </a:p>
          <a:p>
            <a:pPr algn="just"/>
            <a:endParaRPr lang="en-US" sz="1400" dirty="0" smtClean="0"/>
          </a:p>
          <a:p>
            <a:pPr algn="just"/>
            <a:r>
              <a:rPr lang="en-US" sz="4000" dirty="0" smtClean="0">
                <a:solidFill>
                  <a:srgbClr val="3404BC"/>
                </a:solidFill>
              </a:rPr>
              <a:t>2. </a:t>
            </a:r>
            <a:r>
              <a:rPr lang="en-US" sz="4000" dirty="0" err="1" smtClean="0">
                <a:solidFill>
                  <a:srgbClr val="3404BC"/>
                </a:solidFill>
              </a:rPr>
              <a:t>Khi</a:t>
            </a:r>
            <a:r>
              <a:rPr lang="en-US" sz="4000" dirty="0" smtClean="0">
                <a:solidFill>
                  <a:srgbClr val="3404BC"/>
                </a:solidFill>
              </a:rPr>
              <a:t> </a:t>
            </a:r>
            <a:r>
              <a:rPr lang="en-US" sz="4000" dirty="0" err="1" smtClean="0">
                <a:solidFill>
                  <a:srgbClr val="3404BC"/>
                </a:solidFill>
              </a:rPr>
              <a:t>người</a:t>
            </a:r>
            <a:r>
              <a:rPr lang="en-US" sz="4000" dirty="0" smtClean="0">
                <a:solidFill>
                  <a:srgbClr val="3404BC"/>
                </a:solidFill>
              </a:rPr>
              <a:t> </a:t>
            </a:r>
            <a:r>
              <a:rPr lang="en-US" sz="4000" dirty="0" err="1" smtClean="0">
                <a:solidFill>
                  <a:srgbClr val="3404BC"/>
                </a:solidFill>
              </a:rPr>
              <a:t>bị</a:t>
            </a:r>
            <a:r>
              <a:rPr lang="en-US" sz="4000" dirty="0" smtClean="0">
                <a:solidFill>
                  <a:srgbClr val="3404BC"/>
                </a:solidFill>
              </a:rPr>
              <a:t> </a:t>
            </a:r>
            <a:r>
              <a:rPr lang="en-US" sz="4000" dirty="0" err="1" smtClean="0">
                <a:solidFill>
                  <a:srgbClr val="3404BC"/>
                </a:solidFill>
              </a:rPr>
              <a:t>tình</a:t>
            </a:r>
            <a:r>
              <a:rPr lang="en-US" sz="4000" dirty="0" smtClean="0">
                <a:solidFill>
                  <a:srgbClr val="3404BC"/>
                </a:solidFill>
              </a:rPr>
              <a:t> </a:t>
            </a:r>
            <a:r>
              <a:rPr lang="en-US" sz="4000" dirty="0" err="1" smtClean="0">
                <a:solidFill>
                  <a:srgbClr val="3404BC"/>
                </a:solidFill>
              </a:rPr>
              <a:t>nghi</a:t>
            </a:r>
            <a:r>
              <a:rPr lang="en-US" sz="4000" dirty="0" smtClean="0">
                <a:solidFill>
                  <a:srgbClr val="3404BC"/>
                </a:solidFill>
              </a:rPr>
              <a:t> </a:t>
            </a:r>
            <a:r>
              <a:rPr lang="en-US" sz="4000" dirty="0" err="1" smtClean="0">
                <a:solidFill>
                  <a:srgbClr val="3404BC"/>
                </a:solidFill>
              </a:rPr>
              <a:t>phạm</a:t>
            </a:r>
            <a:r>
              <a:rPr lang="en-US" sz="4000" dirty="0" smtClean="0">
                <a:solidFill>
                  <a:srgbClr val="3404BC"/>
                </a:solidFill>
              </a:rPr>
              <a:t> </a:t>
            </a:r>
            <a:r>
              <a:rPr lang="en-US" sz="4000" dirty="0" err="1" smtClean="0">
                <a:solidFill>
                  <a:srgbClr val="3404BC"/>
                </a:solidFill>
              </a:rPr>
              <a:t>tội</a:t>
            </a:r>
            <a:r>
              <a:rPr lang="en-US" sz="4000" dirty="0" smtClean="0">
                <a:solidFill>
                  <a:srgbClr val="3404BC"/>
                </a:solidFill>
              </a:rPr>
              <a:t> </a:t>
            </a:r>
            <a:r>
              <a:rPr lang="en-US" sz="4000" dirty="0" err="1" smtClean="0">
                <a:solidFill>
                  <a:srgbClr val="3404BC"/>
                </a:solidFill>
              </a:rPr>
              <a:t>là</a:t>
            </a:r>
            <a:r>
              <a:rPr lang="en-US" sz="4000" dirty="0" smtClean="0">
                <a:solidFill>
                  <a:srgbClr val="3404BC"/>
                </a:solidFill>
              </a:rPr>
              <a:t> </a:t>
            </a:r>
            <a:r>
              <a:rPr lang="en-US" sz="4000" dirty="0" err="1" smtClean="0">
                <a:solidFill>
                  <a:srgbClr val="3404BC"/>
                </a:solidFill>
              </a:rPr>
              <a:t>công</a:t>
            </a:r>
            <a:r>
              <a:rPr lang="en-US" sz="4000" dirty="0" smtClean="0">
                <a:solidFill>
                  <a:srgbClr val="3404BC"/>
                </a:solidFill>
              </a:rPr>
              <a:t> </a:t>
            </a:r>
            <a:r>
              <a:rPr lang="en-US" sz="4000" dirty="0" err="1" smtClean="0">
                <a:solidFill>
                  <a:srgbClr val="3404BC"/>
                </a:solidFill>
              </a:rPr>
              <a:t>dân</a:t>
            </a:r>
            <a:r>
              <a:rPr lang="en-US" sz="4000" dirty="0" smtClean="0">
                <a:solidFill>
                  <a:srgbClr val="3404BC"/>
                </a:solidFill>
              </a:rPr>
              <a:t> </a:t>
            </a:r>
            <a:r>
              <a:rPr lang="en-US" sz="4000" dirty="0" err="1" smtClean="0">
                <a:solidFill>
                  <a:srgbClr val="3404BC"/>
                </a:solidFill>
              </a:rPr>
              <a:t>của</a:t>
            </a:r>
            <a:r>
              <a:rPr lang="en-US" sz="4000" dirty="0" smtClean="0">
                <a:solidFill>
                  <a:srgbClr val="3404BC"/>
                </a:solidFill>
              </a:rPr>
              <a:t> </a:t>
            </a:r>
            <a:r>
              <a:rPr lang="en-US" sz="4000" dirty="0" err="1" smtClean="0">
                <a:solidFill>
                  <a:srgbClr val="3404BC"/>
                </a:solidFill>
              </a:rPr>
              <a:t>quốc</a:t>
            </a:r>
            <a:r>
              <a:rPr lang="en-US" sz="4000" dirty="0" smtClean="0">
                <a:solidFill>
                  <a:srgbClr val="3404BC"/>
                </a:solidFill>
              </a:rPr>
              <a:t> </a:t>
            </a:r>
            <a:r>
              <a:rPr lang="en-US" sz="4000" dirty="0" err="1" smtClean="0">
                <a:solidFill>
                  <a:srgbClr val="3404BC"/>
                </a:solidFill>
              </a:rPr>
              <a:t>gia</a:t>
            </a:r>
            <a:r>
              <a:rPr lang="en-US" sz="4000" dirty="0" smtClean="0">
                <a:solidFill>
                  <a:srgbClr val="3404BC"/>
                </a:solidFill>
              </a:rPr>
              <a:t> </a:t>
            </a:r>
            <a:r>
              <a:rPr lang="en-US" sz="4000" dirty="0" err="1" smtClean="0">
                <a:solidFill>
                  <a:srgbClr val="3404BC"/>
                </a:solidFill>
              </a:rPr>
              <a:t>mình</a:t>
            </a:r>
            <a:r>
              <a:rPr lang="en-US" sz="4000" dirty="0" smtClean="0">
                <a:solidFill>
                  <a:srgbClr val="3404BC"/>
                </a:solidFill>
              </a:rPr>
              <a:t>.</a:t>
            </a:r>
          </a:p>
          <a:p>
            <a:endParaRPr lang="en-US" dirty="0"/>
          </a:p>
        </p:txBody>
      </p:sp>
    </p:spTree>
    <p:extLst>
      <p:ext uri="{BB962C8B-B14F-4D97-AF65-F5344CB8AC3E}">
        <p14:creationId xmlns:p14="http://schemas.microsoft.com/office/powerpoint/2010/main" val="9054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6746" y="955964"/>
            <a:ext cx="10598727" cy="4062651"/>
          </a:xfrm>
          <a:prstGeom prst="rect">
            <a:avLst/>
          </a:prstGeom>
          <a:noFill/>
        </p:spPr>
        <p:txBody>
          <a:bodyPr wrap="square" rtlCol="0">
            <a:spAutoFit/>
          </a:bodyPr>
          <a:lstStyle/>
          <a:p>
            <a:pPr algn="just"/>
            <a:r>
              <a:rPr lang="en-US" sz="4000" dirty="0" smtClean="0"/>
              <a:t>3. </a:t>
            </a:r>
            <a:r>
              <a:rPr lang="en-US" sz="4000" dirty="0" err="1" smtClean="0"/>
              <a:t>Khi</a:t>
            </a:r>
            <a:r>
              <a:rPr lang="en-US" sz="4000" dirty="0" smtClean="0"/>
              <a:t> </a:t>
            </a:r>
            <a:r>
              <a:rPr lang="en-US" sz="4000" dirty="0" err="1" smtClean="0"/>
              <a:t>nạn</a:t>
            </a:r>
            <a:r>
              <a:rPr lang="en-US" sz="4000" dirty="0" smtClean="0"/>
              <a:t> </a:t>
            </a:r>
            <a:r>
              <a:rPr lang="en-US" sz="4000" dirty="0" err="1" smtClean="0"/>
              <a:t>nhân</a:t>
            </a:r>
            <a:r>
              <a:rPr lang="en-US" sz="4000" dirty="0" smtClean="0"/>
              <a:t> </a:t>
            </a:r>
            <a:r>
              <a:rPr lang="en-US" sz="4000" dirty="0" err="1" smtClean="0"/>
              <a:t>là</a:t>
            </a:r>
            <a:r>
              <a:rPr lang="en-US" sz="4000" dirty="0" smtClean="0"/>
              <a:t> </a:t>
            </a:r>
            <a:r>
              <a:rPr lang="en-US" sz="4000" dirty="0" err="1" smtClean="0"/>
              <a:t>công</a:t>
            </a:r>
            <a:r>
              <a:rPr lang="en-US" sz="4000" dirty="0" smtClean="0"/>
              <a:t> </a:t>
            </a:r>
            <a:r>
              <a:rPr lang="en-US" sz="4000" dirty="0" err="1" smtClean="0"/>
              <a:t>dân</a:t>
            </a:r>
            <a:r>
              <a:rPr lang="en-US" sz="4000" dirty="0" smtClean="0"/>
              <a:t> </a:t>
            </a:r>
            <a:r>
              <a:rPr lang="en-US" sz="4000" dirty="0" err="1" smtClean="0"/>
              <a:t>của</a:t>
            </a:r>
            <a:r>
              <a:rPr lang="en-US" sz="4000" dirty="0" smtClean="0"/>
              <a:t> </a:t>
            </a:r>
            <a:r>
              <a:rPr lang="en-US" sz="4000" dirty="0" err="1" smtClean="0"/>
              <a:t>quốc</a:t>
            </a:r>
            <a:r>
              <a:rPr lang="en-US" sz="4000" dirty="0" smtClean="0"/>
              <a:t> </a:t>
            </a:r>
            <a:r>
              <a:rPr lang="en-US" sz="4000" dirty="0" err="1" smtClean="0"/>
              <a:t>gia</a:t>
            </a:r>
            <a:r>
              <a:rPr lang="en-US" sz="4000" dirty="0" smtClean="0"/>
              <a:t> </a:t>
            </a:r>
            <a:r>
              <a:rPr lang="en-US" sz="4000" dirty="0" err="1" smtClean="0"/>
              <a:t>mình</a:t>
            </a:r>
            <a:r>
              <a:rPr lang="en-US" sz="4000" dirty="0" smtClean="0"/>
              <a:t>.</a:t>
            </a:r>
          </a:p>
          <a:p>
            <a:pPr algn="just"/>
            <a:endParaRPr lang="en-US" sz="4000" dirty="0" smtClean="0"/>
          </a:p>
          <a:p>
            <a:pPr algn="just"/>
            <a:r>
              <a:rPr lang="en-US" sz="4000" dirty="0" smtClean="0">
                <a:solidFill>
                  <a:srgbClr val="3404BC"/>
                </a:solidFill>
              </a:rPr>
              <a:t>4. </a:t>
            </a:r>
            <a:r>
              <a:rPr lang="en-US" sz="4000" dirty="0" err="1" smtClean="0">
                <a:solidFill>
                  <a:srgbClr val="3404BC"/>
                </a:solidFill>
              </a:rPr>
              <a:t>Người</a:t>
            </a:r>
            <a:r>
              <a:rPr lang="en-US" sz="4000" dirty="0" smtClean="0">
                <a:solidFill>
                  <a:srgbClr val="3404BC"/>
                </a:solidFill>
              </a:rPr>
              <a:t> </a:t>
            </a:r>
            <a:r>
              <a:rPr lang="en-US" sz="4000" dirty="0" err="1" smtClean="0">
                <a:solidFill>
                  <a:srgbClr val="3404BC"/>
                </a:solidFill>
              </a:rPr>
              <a:t>bị</a:t>
            </a:r>
            <a:r>
              <a:rPr lang="en-US" sz="4000" dirty="0" smtClean="0">
                <a:solidFill>
                  <a:srgbClr val="3404BC"/>
                </a:solidFill>
              </a:rPr>
              <a:t> </a:t>
            </a:r>
            <a:r>
              <a:rPr lang="en-US" sz="4000" dirty="0" err="1" smtClean="0">
                <a:solidFill>
                  <a:srgbClr val="3404BC"/>
                </a:solidFill>
              </a:rPr>
              <a:t>tình</a:t>
            </a:r>
            <a:r>
              <a:rPr lang="en-US" sz="4000" dirty="0" smtClean="0">
                <a:solidFill>
                  <a:srgbClr val="3404BC"/>
                </a:solidFill>
              </a:rPr>
              <a:t> </a:t>
            </a:r>
            <a:r>
              <a:rPr lang="en-US" sz="4000" dirty="0" err="1" smtClean="0">
                <a:solidFill>
                  <a:srgbClr val="3404BC"/>
                </a:solidFill>
              </a:rPr>
              <a:t>nghi</a:t>
            </a:r>
            <a:r>
              <a:rPr lang="en-US" sz="4000" dirty="0" smtClean="0">
                <a:solidFill>
                  <a:srgbClr val="3404BC"/>
                </a:solidFill>
              </a:rPr>
              <a:t> </a:t>
            </a:r>
            <a:r>
              <a:rPr lang="en-US" sz="4000" dirty="0" err="1" smtClean="0">
                <a:solidFill>
                  <a:srgbClr val="3404BC"/>
                </a:solidFill>
              </a:rPr>
              <a:t>phạm</a:t>
            </a:r>
            <a:r>
              <a:rPr lang="en-US" sz="4000" dirty="0" smtClean="0">
                <a:solidFill>
                  <a:srgbClr val="3404BC"/>
                </a:solidFill>
              </a:rPr>
              <a:t> </a:t>
            </a:r>
            <a:r>
              <a:rPr lang="en-US" sz="4000" dirty="0" err="1" smtClean="0">
                <a:solidFill>
                  <a:srgbClr val="3404BC"/>
                </a:solidFill>
              </a:rPr>
              <a:t>tội</a:t>
            </a:r>
            <a:r>
              <a:rPr lang="en-US" sz="4000" dirty="0" smtClean="0">
                <a:solidFill>
                  <a:srgbClr val="3404BC"/>
                </a:solidFill>
              </a:rPr>
              <a:t> </a:t>
            </a:r>
            <a:r>
              <a:rPr lang="en-US" sz="4000" dirty="0" err="1" smtClean="0">
                <a:solidFill>
                  <a:srgbClr val="3404BC"/>
                </a:solidFill>
              </a:rPr>
              <a:t>đang</a:t>
            </a:r>
            <a:r>
              <a:rPr lang="en-US" sz="4000" dirty="0" smtClean="0">
                <a:solidFill>
                  <a:srgbClr val="3404BC"/>
                </a:solidFill>
              </a:rPr>
              <a:t> </a:t>
            </a:r>
            <a:r>
              <a:rPr lang="en-US" sz="4000" dirty="0" err="1" smtClean="0">
                <a:solidFill>
                  <a:srgbClr val="3404BC"/>
                </a:solidFill>
              </a:rPr>
              <a:t>có</a:t>
            </a:r>
            <a:r>
              <a:rPr lang="en-US" sz="4000" dirty="0" smtClean="0">
                <a:solidFill>
                  <a:srgbClr val="3404BC"/>
                </a:solidFill>
              </a:rPr>
              <a:t> </a:t>
            </a:r>
            <a:r>
              <a:rPr lang="en-US" sz="4000" dirty="0" err="1" smtClean="0">
                <a:solidFill>
                  <a:srgbClr val="3404BC"/>
                </a:solidFill>
              </a:rPr>
              <a:t>mặt</a:t>
            </a:r>
            <a:r>
              <a:rPr lang="en-US" sz="4000" dirty="0" smtClean="0">
                <a:solidFill>
                  <a:srgbClr val="3404BC"/>
                </a:solidFill>
              </a:rPr>
              <a:t> ở </a:t>
            </a:r>
            <a:r>
              <a:rPr lang="en-US" sz="4000" dirty="0" err="1" smtClean="0">
                <a:solidFill>
                  <a:srgbClr val="3404BC"/>
                </a:solidFill>
              </a:rPr>
              <a:t>bất</a:t>
            </a:r>
            <a:r>
              <a:rPr lang="en-US" sz="4000" dirty="0" smtClean="0">
                <a:solidFill>
                  <a:srgbClr val="3404BC"/>
                </a:solidFill>
              </a:rPr>
              <a:t> </a:t>
            </a:r>
            <a:r>
              <a:rPr lang="en-US" sz="4000" dirty="0" err="1" smtClean="0">
                <a:solidFill>
                  <a:srgbClr val="3404BC"/>
                </a:solidFill>
              </a:rPr>
              <a:t>kỳ</a:t>
            </a:r>
            <a:r>
              <a:rPr lang="en-US" sz="4000" dirty="0" smtClean="0">
                <a:solidFill>
                  <a:srgbClr val="3404BC"/>
                </a:solidFill>
              </a:rPr>
              <a:t> </a:t>
            </a:r>
            <a:r>
              <a:rPr lang="en-US" sz="4000" dirty="0" err="1" smtClean="0">
                <a:solidFill>
                  <a:srgbClr val="3404BC"/>
                </a:solidFill>
              </a:rPr>
              <a:t>vùng</a:t>
            </a:r>
            <a:r>
              <a:rPr lang="en-US" sz="4000" dirty="0" smtClean="0">
                <a:solidFill>
                  <a:srgbClr val="3404BC"/>
                </a:solidFill>
              </a:rPr>
              <a:t> </a:t>
            </a:r>
            <a:r>
              <a:rPr lang="en-US" sz="4000" dirty="0" err="1" smtClean="0">
                <a:solidFill>
                  <a:srgbClr val="3404BC"/>
                </a:solidFill>
              </a:rPr>
              <a:t>lãnh</a:t>
            </a:r>
            <a:r>
              <a:rPr lang="en-US" sz="4000" dirty="0" smtClean="0">
                <a:solidFill>
                  <a:srgbClr val="3404BC"/>
                </a:solidFill>
              </a:rPr>
              <a:t> </a:t>
            </a:r>
            <a:r>
              <a:rPr lang="en-US" sz="4000" dirty="0" err="1" smtClean="0">
                <a:solidFill>
                  <a:srgbClr val="3404BC"/>
                </a:solidFill>
              </a:rPr>
              <a:t>thổ</a:t>
            </a:r>
            <a:r>
              <a:rPr lang="en-US" sz="4000" dirty="0" smtClean="0">
                <a:solidFill>
                  <a:srgbClr val="3404BC"/>
                </a:solidFill>
              </a:rPr>
              <a:t> </a:t>
            </a:r>
            <a:r>
              <a:rPr lang="en-US" sz="4000" dirty="0" err="1" smtClean="0">
                <a:solidFill>
                  <a:srgbClr val="3404BC"/>
                </a:solidFill>
              </a:rPr>
              <a:t>nào</a:t>
            </a:r>
            <a:r>
              <a:rPr lang="en-US" sz="4000" dirty="0" smtClean="0">
                <a:solidFill>
                  <a:srgbClr val="3404BC"/>
                </a:solidFill>
              </a:rPr>
              <a:t> </a:t>
            </a:r>
            <a:r>
              <a:rPr lang="en-US" sz="4000" dirty="0" err="1" smtClean="0">
                <a:solidFill>
                  <a:srgbClr val="3404BC"/>
                </a:solidFill>
              </a:rPr>
              <a:t>thuộc</a:t>
            </a:r>
            <a:r>
              <a:rPr lang="en-US" sz="4000" dirty="0" smtClean="0">
                <a:solidFill>
                  <a:srgbClr val="3404BC"/>
                </a:solidFill>
              </a:rPr>
              <a:t> </a:t>
            </a:r>
            <a:r>
              <a:rPr lang="en-US" sz="4000" dirty="0" err="1" smtClean="0">
                <a:solidFill>
                  <a:srgbClr val="3404BC"/>
                </a:solidFill>
              </a:rPr>
              <a:t>chủ</a:t>
            </a:r>
            <a:r>
              <a:rPr lang="en-US" sz="4000" dirty="0" smtClean="0">
                <a:solidFill>
                  <a:srgbClr val="3404BC"/>
                </a:solidFill>
              </a:rPr>
              <a:t> </a:t>
            </a:r>
            <a:r>
              <a:rPr lang="en-US" sz="4000" dirty="0" err="1" smtClean="0">
                <a:solidFill>
                  <a:srgbClr val="3404BC"/>
                </a:solidFill>
              </a:rPr>
              <a:t>quyền</a:t>
            </a:r>
            <a:r>
              <a:rPr lang="en-US" sz="4000" dirty="0" smtClean="0">
                <a:solidFill>
                  <a:srgbClr val="3404BC"/>
                </a:solidFill>
              </a:rPr>
              <a:t> </a:t>
            </a:r>
            <a:r>
              <a:rPr lang="en-US" sz="4000" dirty="0" err="1" smtClean="0">
                <a:solidFill>
                  <a:srgbClr val="3404BC"/>
                </a:solidFill>
              </a:rPr>
              <a:t>của</a:t>
            </a:r>
            <a:r>
              <a:rPr lang="en-US" sz="4000" dirty="0" smtClean="0">
                <a:solidFill>
                  <a:srgbClr val="3404BC"/>
                </a:solidFill>
              </a:rPr>
              <a:t> </a:t>
            </a:r>
            <a:r>
              <a:rPr lang="en-US" sz="4000" dirty="0" err="1" smtClean="0">
                <a:solidFill>
                  <a:srgbClr val="3404BC"/>
                </a:solidFill>
              </a:rPr>
              <a:t>quốc</a:t>
            </a:r>
            <a:r>
              <a:rPr lang="en-US" sz="4000" dirty="0" smtClean="0">
                <a:solidFill>
                  <a:srgbClr val="3404BC"/>
                </a:solidFill>
              </a:rPr>
              <a:t> </a:t>
            </a:r>
            <a:r>
              <a:rPr lang="en-US" sz="4000" dirty="0" err="1" smtClean="0">
                <a:solidFill>
                  <a:srgbClr val="3404BC"/>
                </a:solidFill>
              </a:rPr>
              <a:t>gia</a:t>
            </a:r>
            <a:r>
              <a:rPr lang="en-US" sz="4000" dirty="0" smtClean="0">
                <a:solidFill>
                  <a:srgbClr val="3404BC"/>
                </a:solidFill>
              </a:rPr>
              <a:t> </a:t>
            </a:r>
            <a:r>
              <a:rPr lang="en-US" sz="4000" dirty="0" err="1" smtClean="0">
                <a:solidFill>
                  <a:srgbClr val="3404BC"/>
                </a:solidFill>
              </a:rPr>
              <a:t>mình</a:t>
            </a:r>
            <a:r>
              <a:rPr lang="en-US" sz="4000" dirty="0" smtClean="0">
                <a:solidFill>
                  <a:srgbClr val="3404BC"/>
                </a:solidFill>
              </a:rPr>
              <a:t> </a:t>
            </a:r>
            <a:r>
              <a:rPr lang="en-US" sz="4000" dirty="0" err="1" smtClean="0">
                <a:solidFill>
                  <a:srgbClr val="3404BC"/>
                </a:solidFill>
              </a:rPr>
              <a:t>khi</a:t>
            </a:r>
            <a:r>
              <a:rPr lang="en-US" sz="4000" dirty="0" smtClean="0">
                <a:solidFill>
                  <a:srgbClr val="3404BC"/>
                </a:solidFill>
              </a:rPr>
              <a:t> </a:t>
            </a:r>
            <a:r>
              <a:rPr lang="en-US" sz="4000" dirty="0" err="1" smtClean="0">
                <a:solidFill>
                  <a:srgbClr val="3404BC"/>
                </a:solidFill>
              </a:rPr>
              <a:t>quốc</a:t>
            </a:r>
            <a:r>
              <a:rPr lang="en-US" sz="4000" dirty="0" smtClean="0">
                <a:solidFill>
                  <a:srgbClr val="3404BC"/>
                </a:solidFill>
              </a:rPr>
              <a:t> </a:t>
            </a:r>
            <a:r>
              <a:rPr lang="en-US" sz="4000" dirty="0" err="1" smtClean="0">
                <a:solidFill>
                  <a:srgbClr val="3404BC"/>
                </a:solidFill>
              </a:rPr>
              <a:t>gia</a:t>
            </a:r>
            <a:r>
              <a:rPr lang="en-US" sz="4000" dirty="0" smtClean="0">
                <a:solidFill>
                  <a:srgbClr val="3404BC"/>
                </a:solidFill>
              </a:rPr>
              <a:t> </a:t>
            </a:r>
            <a:r>
              <a:rPr lang="en-US" sz="4000" dirty="0" err="1" smtClean="0">
                <a:solidFill>
                  <a:srgbClr val="3404BC"/>
                </a:solidFill>
              </a:rPr>
              <a:t>mình</a:t>
            </a:r>
            <a:r>
              <a:rPr lang="en-US" sz="4000" dirty="0" smtClean="0">
                <a:solidFill>
                  <a:srgbClr val="3404BC"/>
                </a:solidFill>
              </a:rPr>
              <a:t> </a:t>
            </a:r>
            <a:r>
              <a:rPr lang="en-US" sz="4000" dirty="0" err="1" smtClean="0">
                <a:solidFill>
                  <a:srgbClr val="3404BC"/>
                </a:solidFill>
              </a:rPr>
              <a:t>không</a:t>
            </a:r>
            <a:r>
              <a:rPr lang="en-US" sz="4000" dirty="0" smtClean="0">
                <a:solidFill>
                  <a:srgbClr val="3404BC"/>
                </a:solidFill>
              </a:rPr>
              <a:t> </a:t>
            </a:r>
            <a:r>
              <a:rPr lang="en-US" sz="4000" dirty="0" err="1" smtClean="0">
                <a:solidFill>
                  <a:srgbClr val="3404BC"/>
                </a:solidFill>
              </a:rPr>
              <a:t>dẫn</a:t>
            </a:r>
            <a:r>
              <a:rPr lang="en-US" sz="4000" dirty="0" smtClean="0">
                <a:solidFill>
                  <a:srgbClr val="3404BC"/>
                </a:solidFill>
              </a:rPr>
              <a:t> </a:t>
            </a:r>
            <a:r>
              <a:rPr lang="en-US" sz="4000" dirty="0" err="1" smtClean="0">
                <a:solidFill>
                  <a:srgbClr val="3404BC"/>
                </a:solidFill>
              </a:rPr>
              <a:t>độ</a:t>
            </a:r>
            <a:r>
              <a:rPr lang="en-US" sz="4000" dirty="0" smtClean="0">
                <a:solidFill>
                  <a:srgbClr val="3404BC"/>
                </a:solidFill>
              </a:rPr>
              <a:t> </a:t>
            </a:r>
            <a:r>
              <a:rPr lang="en-US" sz="4000" dirty="0" err="1" smtClean="0">
                <a:solidFill>
                  <a:srgbClr val="3404BC"/>
                </a:solidFill>
              </a:rPr>
              <a:t>người</a:t>
            </a:r>
            <a:r>
              <a:rPr lang="en-US" sz="4000" dirty="0" smtClean="0">
                <a:solidFill>
                  <a:srgbClr val="3404BC"/>
                </a:solidFill>
              </a:rPr>
              <a:t> </a:t>
            </a:r>
            <a:r>
              <a:rPr lang="en-US" sz="4000" dirty="0" err="1" smtClean="0">
                <a:solidFill>
                  <a:srgbClr val="3404BC"/>
                </a:solidFill>
              </a:rPr>
              <a:t>đó</a:t>
            </a:r>
            <a:r>
              <a:rPr lang="en-US" sz="4000" dirty="0" smtClean="0">
                <a:solidFill>
                  <a:srgbClr val="3404BC"/>
                </a:solidFill>
              </a:rPr>
              <a:t> </a:t>
            </a:r>
            <a:r>
              <a:rPr lang="en-US" sz="4000" dirty="0" err="1" smtClean="0">
                <a:solidFill>
                  <a:srgbClr val="3404BC"/>
                </a:solidFill>
              </a:rPr>
              <a:t>đến</a:t>
            </a:r>
            <a:r>
              <a:rPr lang="en-US" sz="4000" dirty="0" smtClean="0">
                <a:solidFill>
                  <a:srgbClr val="3404BC"/>
                </a:solidFill>
              </a:rPr>
              <a:t> </a:t>
            </a:r>
            <a:r>
              <a:rPr lang="en-US" sz="4000" dirty="0" err="1" smtClean="0">
                <a:solidFill>
                  <a:srgbClr val="3404BC"/>
                </a:solidFill>
              </a:rPr>
              <a:t>quốc</a:t>
            </a:r>
            <a:r>
              <a:rPr lang="en-US" sz="4000" dirty="0" smtClean="0">
                <a:solidFill>
                  <a:srgbClr val="3404BC"/>
                </a:solidFill>
              </a:rPr>
              <a:t> </a:t>
            </a:r>
            <a:r>
              <a:rPr lang="en-US" sz="4000" dirty="0" err="1" smtClean="0">
                <a:solidFill>
                  <a:srgbClr val="3404BC"/>
                </a:solidFill>
              </a:rPr>
              <a:t>gia</a:t>
            </a:r>
            <a:r>
              <a:rPr lang="en-US" sz="4000" dirty="0" smtClean="0">
                <a:solidFill>
                  <a:srgbClr val="3404BC"/>
                </a:solidFill>
              </a:rPr>
              <a:t> </a:t>
            </a:r>
            <a:r>
              <a:rPr lang="en-US" sz="4000" dirty="0" err="1" smtClean="0">
                <a:solidFill>
                  <a:srgbClr val="3404BC"/>
                </a:solidFill>
              </a:rPr>
              <a:t>khác</a:t>
            </a:r>
            <a:r>
              <a:rPr lang="en-US" sz="4000" dirty="0" smtClean="0">
                <a:solidFill>
                  <a:srgbClr val="3404BC"/>
                </a:solidFill>
              </a:rPr>
              <a:t>. </a:t>
            </a:r>
          </a:p>
          <a:p>
            <a:endParaRPr lang="en-US" dirty="0"/>
          </a:p>
        </p:txBody>
      </p:sp>
    </p:spTree>
    <p:extLst>
      <p:ext uri="{BB962C8B-B14F-4D97-AF65-F5344CB8AC3E}">
        <p14:creationId xmlns:p14="http://schemas.microsoft.com/office/powerpoint/2010/main" val="32138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ox(in)">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3259" y="782471"/>
            <a:ext cx="10349345" cy="5909310"/>
          </a:xfrm>
          <a:prstGeom prst="rect">
            <a:avLst/>
          </a:prstGeom>
          <a:noFill/>
        </p:spPr>
        <p:txBody>
          <a:bodyPr wrap="square" rtlCol="0">
            <a:spAutoFit/>
          </a:bodyPr>
          <a:lstStyle/>
          <a:p>
            <a:pPr algn="just"/>
            <a:r>
              <a:rPr lang="en-US" sz="4000" dirty="0" smtClean="0">
                <a:solidFill>
                  <a:srgbClr val="FF0000"/>
                </a:solidFill>
              </a:rPr>
              <a:t>6-</a:t>
            </a:r>
            <a:r>
              <a:rPr lang="en-US" sz="4000" dirty="0" smtClean="0"/>
              <a:t> </a:t>
            </a:r>
            <a:r>
              <a:rPr lang="en-US" sz="4000" dirty="0" err="1" smtClean="0"/>
              <a:t>Nếu</a:t>
            </a:r>
            <a:r>
              <a:rPr lang="en-US" sz="4000" dirty="0" smtClean="0"/>
              <a:t> </a:t>
            </a:r>
            <a:r>
              <a:rPr lang="en-US" sz="4000" dirty="0" err="1" smtClean="0"/>
              <a:t>người</a:t>
            </a:r>
            <a:r>
              <a:rPr lang="en-US" sz="4000" dirty="0" smtClean="0"/>
              <a:t> </a:t>
            </a:r>
            <a:r>
              <a:rPr lang="en-US" sz="4000" dirty="0" err="1" smtClean="0"/>
              <a:t>bị</a:t>
            </a:r>
            <a:r>
              <a:rPr lang="en-US" sz="4000" dirty="0" smtClean="0"/>
              <a:t> </a:t>
            </a:r>
            <a:r>
              <a:rPr lang="en-US" sz="4000" dirty="0" err="1" smtClean="0"/>
              <a:t>nghi</a:t>
            </a:r>
            <a:r>
              <a:rPr lang="en-US" sz="4000" dirty="0" smtClean="0"/>
              <a:t> </a:t>
            </a:r>
            <a:r>
              <a:rPr lang="en-US" sz="4000" dirty="0" err="1" smtClean="0"/>
              <a:t>là</a:t>
            </a:r>
            <a:r>
              <a:rPr lang="en-US" sz="4000" dirty="0" smtClean="0"/>
              <a:t> </a:t>
            </a:r>
            <a:r>
              <a:rPr lang="en-US" sz="4000" dirty="0" err="1" smtClean="0"/>
              <a:t>đã</a:t>
            </a:r>
            <a:r>
              <a:rPr lang="en-US" sz="4000" dirty="0" smtClean="0"/>
              <a:t> </a:t>
            </a:r>
            <a:r>
              <a:rPr lang="en-US" sz="4000" dirty="0" err="1" smtClean="0"/>
              <a:t>thực</a:t>
            </a:r>
            <a:r>
              <a:rPr lang="en-US" sz="4000" dirty="0" smtClean="0"/>
              <a:t> </a:t>
            </a:r>
            <a:r>
              <a:rPr lang="en-US" sz="4000" dirty="0" err="1" smtClean="0"/>
              <a:t>hiện</a:t>
            </a:r>
            <a:r>
              <a:rPr lang="en-US" sz="4000" dirty="0" smtClean="0"/>
              <a:t> </a:t>
            </a:r>
            <a:r>
              <a:rPr lang="en-US" sz="4000" dirty="0" err="1" smtClean="0"/>
              <a:t>hành</a:t>
            </a:r>
            <a:r>
              <a:rPr lang="en-US" sz="4000" dirty="0" smtClean="0"/>
              <a:t> vi </a:t>
            </a:r>
            <a:r>
              <a:rPr lang="en-US" sz="4000" dirty="0" err="1" smtClean="0"/>
              <a:t>phạm</a:t>
            </a:r>
            <a:r>
              <a:rPr lang="en-US" sz="4000" dirty="0" smtClean="0"/>
              <a:t> </a:t>
            </a:r>
            <a:r>
              <a:rPr lang="en-US" sz="4000" dirty="0" err="1" smtClean="0"/>
              <a:t>tội</a:t>
            </a:r>
            <a:r>
              <a:rPr lang="en-US" sz="4000" dirty="0" smtClean="0"/>
              <a:t> </a:t>
            </a:r>
            <a:r>
              <a:rPr lang="en-US" sz="4000" dirty="0" err="1" smtClean="0"/>
              <a:t>trên</a:t>
            </a:r>
            <a:r>
              <a:rPr lang="en-US" sz="4000" dirty="0" smtClean="0"/>
              <a:t> </a:t>
            </a:r>
            <a:r>
              <a:rPr lang="en-US" sz="4000" dirty="0" err="1" smtClean="0"/>
              <a:t>lãnh</a:t>
            </a:r>
            <a:r>
              <a:rPr lang="en-US" sz="4000" dirty="0" smtClean="0"/>
              <a:t> </a:t>
            </a:r>
            <a:r>
              <a:rPr lang="en-US" sz="4000" dirty="0" err="1" smtClean="0"/>
              <a:t>thổ</a:t>
            </a:r>
            <a:r>
              <a:rPr lang="en-US" sz="4000" dirty="0" smtClean="0"/>
              <a:t> </a:t>
            </a:r>
            <a:r>
              <a:rPr lang="en-US" sz="4000" dirty="0" err="1" smtClean="0"/>
              <a:t>mà</a:t>
            </a:r>
            <a:r>
              <a:rPr lang="en-US" sz="4000" dirty="0" smtClean="0"/>
              <a:t> </a:t>
            </a:r>
            <a:r>
              <a:rPr lang="en-US" sz="4000" dirty="0" err="1" smtClean="0"/>
              <a:t>họ</a:t>
            </a:r>
            <a:r>
              <a:rPr lang="en-US" sz="4000" dirty="0" smtClean="0"/>
              <a:t> </a:t>
            </a:r>
            <a:r>
              <a:rPr lang="en-US" sz="4000" dirty="0" err="1" smtClean="0"/>
              <a:t>đang</a:t>
            </a:r>
            <a:r>
              <a:rPr lang="en-US" sz="4000" dirty="0" smtClean="0"/>
              <a:t> </a:t>
            </a:r>
            <a:r>
              <a:rPr lang="en-US" sz="4000" dirty="0" err="1" smtClean="0"/>
              <a:t>có</a:t>
            </a:r>
            <a:r>
              <a:rPr lang="en-US" sz="4000" dirty="0" smtClean="0"/>
              <a:t> </a:t>
            </a:r>
            <a:r>
              <a:rPr lang="en-US" sz="4000" dirty="0" err="1" smtClean="0"/>
              <a:t>mặt</a:t>
            </a:r>
            <a:r>
              <a:rPr lang="en-US" sz="4000" dirty="0" smtClean="0"/>
              <a:t>:</a:t>
            </a:r>
          </a:p>
          <a:p>
            <a:pPr algn="just"/>
            <a:endParaRPr lang="en-US" sz="4000" dirty="0"/>
          </a:p>
          <a:p>
            <a:pPr algn="just"/>
            <a:r>
              <a:rPr lang="en-US" sz="4000" dirty="0" smtClean="0">
                <a:solidFill>
                  <a:srgbClr val="FF0000"/>
                </a:solidFill>
              </a:rPr>
              <a:t>      </a:t>
            </a:r>
            <a:r>
              <a:rPr lang="en-US" sz="4000" dirty="0" err="1" smtClean="0">
                <a:solidFill>
                  <a:srgbClr val="FF0000"/>
                </a:solidFill>
              </a:rPr>
              <a:t>Bắt</a:t>
            </a:r>
            <a:r>
              <a:rPr lang="en-US" sz="4000" dirty="0" smtClean="0">
                <a:solidFill>
                  <a:srgbClr val="FF0000"/>
                </a:solidFill>
              </a:rPr>
              <a:t> </a:t>
            </a:r>
            <a:r>
              <a:rPr lang="en-US" sz="4000" dirty="0" err="1" smtClean="0">
                <a:solidFill>
                  <a:srgbClr val="FF0000"/>
                </a:solidFill>
              </a:rPr>
              <a:t>giam</a:t>
            </a:r>
            <a:r>
              <a:rPr lang="en-US" sz="4000" dirty="0" smtClean="0">
                <a:solidFill>
                  <a:srgbClr val="FF0000"/>
                </a:solidFill>
              </a:rPr>
              <a:t> </a:t>
            </a:r>
            <a:r>
              <a:rPr lang="en-US" sz="4000" dirty="0" err="1" smtClean="0">
                <a:solidFill>
                  <a:srgbClr val="FF0000"/>
                </a:solidFill>
              </a:rPr>
              <a:t>người</a:t>
            </a:r>
            <a:r>
              <a:rPr lang="en-US" sz="4000" dirty="0" smtClean="0">
                <a:solidFill>
                  <a:srgbClr val="FF0000"/>
                </a:solidFill>
              </a:rPr>
              <a:t> </a:t>
            </a:r>
            <a:r>
              <a:rPr lang="en-US" sz="4000" dirty="0" err="1" smtClean="0">
                <a:solidFill>
                  <a:srgbClr val="FF0000"/>
                </a:solidFill>
              </a:rPr>
              <a:t>đó</a:t>
            </a:r>
            <a:r>
              <a:rPr lang="en-US" sz="4000" dirty="0" smtClean="0">
                <a:solidFill>
                  <a:srgbClr val="FF0000"/>
                </a:solidFill>
              </a:rPr>
              <a:t>;</a:t>
            </a:r>
          </a:p>
          <a:p>
            <a:pPr algn="just"/>
            <a:r>
              <a:rPr lang="en-US" sz="4000" dirty="0">
                <a:solidFill>
                  <a:srgbClr val="FF0000"/>
                </a:solidFill>
              </a:rPr>
              <a:t> </a:t>
            </a:r>
            <a:r>
              <a:rPr lang="en-US" sz="4000" dirty="0" smtClean="0">
                <a:solidFill>
                  <a:srgbClr val="FF0000"/>
                </a:solidFill>
              </a:rPr>
              <a:t>     </a:t>
            </a:r>
            <a:r>
              <a:rPr lang="en-US" sz="4000" dirty="0" err="1" smtClean="0">
                <a:solidFill>
                  <a:srgbClr val="3404BC"/>
                </a:solidFill>
              </a:rPr>
              <a:t>Hoặc</a:t>
            </a:r>
            <a:r>
              <a:rPr lang="en-US" sz="4000" dirty="0" smtClean="0">
                <a:solidFill>
                  <a:srgbClr val="3404BC"/>
                </a:solidFill>
              </a:rPr>
              <a:t> </a:t>
            </a:r>
            <a:r>
              <a:rPr lang="en-US" sz="4000" dirty="0" err="1" smtClean="0">
                <a:solidFill>
                  <a:srgbClr val="3404BC"/>
                </a:solidFill>
              </a:rPr>
              <a:t>tiến</a:t>
            </a:r>
            <a:r>
              <a:rPr lang="en-US" sz="4000" dirty="0" smtClean="0">
                <a:solidFill>
                  <a:srgbClr val="3404BC"/>
                </a:solidFill>
              </a:rPr>
              <a:t> </a:t>
            </a:r>
            <a:r>
              <a:rPr lang="en-US" sz="4000" dirty="0" err="1" smtClean="0">
                <a:solidFill>
                  <a:srgbClr val="3404BC"/>
                </a:solidFill>
              </a:rPr>
              <a:t>hành</a:t>
            </a:r>
            <a:r>
              <a:rPr lang="en-US" sz="4000" dirty="0" smtClean="0">
                <a:solidFill>
                  <a:srgbClr val="3404BC"/>
                </a:solidFill>
              </a:rPr>
              <a:t> </a:t>
            </a:r>
            <a:r>
              <a:rPr lang="en-US" sz="4000" dirty="0" err="1" smtClean="0">
                <a:solidFill>
                  <a:srgbClr val="3404BC"/>
                </a:solidFill>
              </a:rPr>
              <a:t>những</a:t>
            </a:r>
            <a:r>
              <a:rPr lang="en-US" sz="4000" dirty="0" smtClean="0">
                <a:solidFill>
                  <a:srgbClr val="3404BC"/>
                </a:solidFill>
              </a:rPr>
              <a:t> </a:t>
            </a:r>
            <a:r>
              <a:rPr lang="en-US" sz="4000" dirty="0" err="1" smtClean="0">
                <a:solidFill>
                  <a:srgbClr val="3404BC"/>
                </a:solidFill>
              </a:rPr>
              <a:t>biện</a:t>
            </a:r>
            <a:r>
              <a:rPr lang="en-US" sz="4000" dirty="0" smtClean="0">
                <a:solidFill>
                  <a:srgbClr val="3404BC"/>
                </a:solidFill>
              </a:rPr>
              <a:t> </a:t>
            </a:r>
            <a:r>
              <a:rPr lang="en-US" sz="4000" dirty="0" err="1" smtClean="0">
                <a:solidFill>
                  <a:srgbClr val="3404BC"/>
                </a:solidFill>
              </a:rPr>
              <a:t>pháp</a:t>
            </a:r>
            <a:r>
              <a:rPr lang="en-US" sz="4000" dirty="0" smtClean="0">
                <a:solidFill>
                  <a:srgbClr val="3404BC"/>
                </a:solidFill>
              </a:rPr>
              <a:t> </a:t>
            </a:r>
            <a:r>
              <a:rPr lang="en-US" sz="4000" dirty="0" err="1" smtClean="0">
                <a:solidFill>
                  <a:srgbClr val="3404BC"/>
                </a:solidFill>
              </a:rPr>
              <a:t>pháp</a:t>
            </a:r>
            <a:r>
              <a:rPr lang="en-US" sz="4000" dirty="0" smtClean="0">
                <a:solidFill>
                  <a:srgbClr val="3404BC"/>
                </a:solidFill>
              </a:rPr>
              <a:t> </a:t>
            </a:r>
            <a:r>
              <a:rPr lang="en-US" sz="4000" dirty="0" err="1" smtClean="0">
                <a:solidFill>
                  <a:srgbClr val="3404BC"/>
                </a:solidFill>
              </a:rPr>
              <a:t>lý</a:t>
            </a:r>
            <a:r>
              <a:rPr lang="en-US" sz="4000" dirty="0" smtClean="0">
                <a:solidFill>
                  <a:srgbClr val="3404BC"/>
                </a:solidFill>
              </a:rPr>
              <a:t> </a:t>
            </a:r>
            <a:r>
              <a:rPr lang="en-US" sz="4000" dirty="0" err="1" smtClean="0">
                <a:solidFill>
                  <a:srgbClr val="3404BC"/>
                </a:solidFill>
              </a:rPr>
              <a:t>khác</a:t>
            </a:r>
            <a:r>
              <a:rPr lang="en-US" sz="4000" dirty="0" smtClean="0">
                <a:solidFill>
                  <a:srgbClr val="3404BC"/>
                </a:solidFill>
              </a:rPr>
              <a:t> </a:t>
            </a:r>
            <a:r>
              <a:rPr lang="en-US" sz="4000" dirty="0" err="1" smtClean="0">
                <a:solidFill>
                  <a:srgbClr val="3404BC"/>
                </a:solidFill>
              </a:rPr>
              <a:t>để</a:t>
            </a:r>
            <a:r>
              <a:rPr lang="en-US" sz="4000" dirty="0" smtClean="0">
                <a:solidFill>
                  <a:srgbClr val="3404BC"/>
                </a:solidFill>
              </a:rPr>
              <a:t> </a:t>
            </a:r>
            <a:r>
              <a:rPr lang="en-US" sz="4000" dirty="0" err="1" smtClean="0">
                <a:solidFill>
                  <a:srgbClr val="3404BC"/>
                </a:solidFill>
              </a:rPr>
              <a:t>bảo</a:t>
            </a:r>
            <a:r>
              <a:rPr lang="en-US" sz="4000" dirty="0" smtClean="0">
                <a:solidFill>
                  <a:srgbClr val="3404BC"/>
                </a:solidFill>
              </a:rPr>
              <a:t> </a:t>
            </a:r>
            <a:r>
              <a:rPr lang="en-US" sz="4000" dirty="0" err="1" smtClean="0">
                <a:solidFill>
                  <a:srgbClr val="3404BC"/>
                </a:solidFill>
              </a:rPr>
              <a:t>đảm</a:t>
            </a:r>
            <a:r>
              <a:rPr lang="en-US" sz="4000" dirty="0" smtClean="0">
                <a:solidFill>
                  <a:srgbClr val="3404BC"/>
                </a:solidFill>
              </a:rPr>
              <a:t> </a:t>
            </a:r>
            <a:r>
              <a:rPr lang="en-US" sz="4000" dirty="0" err="1" smtClean="0">
                <a:solidFill>
                  <a:srgbClr val="3404BC"/>
                </a:solidFill>
              </a:rPr>
              <a:t>sự</a:t>
            </a:r>
            <a:r>
              <a:rPr lang="en-US" sz="4000" dirty="0" smtClean="0">
                <a:solidFill>
                  <a:srgbClr val="3404BC"/>
                </a:solidFill>
              </a:rPr>
              <a:t> </a:t>
            </a:r>
            <a:r>
              <a:rPr lang="en-US" sz="4000" dirty="0" err="1" smtClean="0">
                <a:solidFill>
                  <a:srgbClr val="3404BC"/>
                </a:solidFill>
              </a:rPr>
              <a:t>hiện</a:t>
            </a:r>
            <a:r>
              <a:rPr lang="en-US" sz="4000" dirty="0" smtClean="0">
                <a:solidFill>
                  <a:srgbClr val="3404BC"/>
                </a:solidFill>
              </a:rPr>
              <a:t> </a:t>
            </a:r>
            <a:r>
              <a:rPr lang="en-US" sz="4000" dirty="0" err="1" smtClean="0">
                <a:solidFill>
                  <a:srgbClr val="3404BC"/>
                </a:solidFill>
              </a:rPr>
              <a:t>diện</a:t>
            </a:r>
            <a:r>
              <a:rPr lang="en-US" sz="4000" dirty="0" smtClean="0">
                <a:solidFill>
                  <a:srgbClr val="3404BC"/>
                </a:solidFill>
              </a:rPr>
              <a:t> </a:t>
            </a:r>
            <a:r>
              <a:rPr lang="en-US" sz="4000" dirty="0" err="1" smtClean="0">
                <a:solidFill>
                  <a:srgbClr val="3404BC"/>
                </a:solidFill>
              </a:rPr>
              <a:t>của</a:t>
            </a:r>
            <a:r>
              <a:rPr lang="en-US" sz="4000" dirty="0" smtClean="0">
                <a:solidFill>
                  <a:srgbClr val="3404BC"/>
                </a:solidFill>
              </a:rPr>
              <a:t> </a:t>
            </a:r>
            <a:r>
              <a:rPr lang="en-US" sz="4000" dirty="0" err="1" smtClean="0">
                <a:solidFill>
                  <a:srgbClr val="3404BC"/>
                </a:solidFill>
              </a:rPr>
              <a:t>người</a:t>
            </a:r>
            <a:r>
              <a:rPr lang="en-US" sz="4000" dirty="0" smtClean="0">
                <a:solidFill>
                  <a:srgbClr val="3404BC"/>
                </a:solidFill>
              </a:rPr>
              <a:t> </a:t>
            </a:r>
            <a:r>
              <a:rPr lang="en-US" sz="4000" dirty="0" err="1" smtClean="0">
                <a:solidFill>
                  <a:srgbClr val="3404BC"/>
                </a:solidFill>
              </a:rPr>
              <a:t>đó</a:t>
            </a:r>
            <a:r>
              <a:rPr lang="en-US" sz="4000" dirty="0" smtClean="0">
                <a:solidFill>
                  <a:srgbClr val="3404BC"/>
                </a:solidFill>
              </a:rPr>
              <a:t>:</a:t>
            </a:r>
          </a:p>
          <a:p>
            <a:pPr indent="2565400" algn="just"/>
            <a:r>
              <a:rPr lang="en-US" sz="4000" i="1" dirty="0" smtClean="0">
                <a:solidFill>
                  <a:srgbClr val="00B050"/>
                </a:solidFill>
              </a:rPr>
              <a:t>      - </a:t>
            </a:r>
            <a:r>
              <a:rPr lang="en-US" sz="4000" i="1" dirty="0" err="1" smtClean="0">
                <a:solidFill>
                  <a:srgbClr val="00B050"/>
                </a:solidFill>
              </a:rPr>
              <a:t>Quản</a:t>
            </a:r>
            <a:r>
              <a:rPr lang="en-US" sz="4000" i="1" dirty="0" smtClean="0">
                <a:solidFill>
                  <a:srgbClr val="00B050"/>
                </a:solidFill>
              </a:rPr>
              <a:t> </a:t>
            </a:r>
            <a:r>
              <a:rPr lang="en-US" sz="4000" i="1" dirty="0" err="1" smtClean="0">
                <a:solidFill>
                  <a:srgbClr val="00B050"/>
                </a:solidFill>
              </a:rPr>
              <a:t>chế</a:t>
            </a:r>
            <a:r>
              <a:rPr lang="en-US" sz="4000" i="1" dirty="0" smtClean="0">
                <a:solidFill>
                  <a:srgbClr val="00B050"/>
                </a:solidFill>
              </a:rPr>
              <a:t>, </a:t>
            </a:r>
          </a:p>
          <a:p>
            <a:pPr indent="2565400" algn="just"/>
            <a:r>
              <a:rPr lang="en-US" sz="4000" i="1" dirty="0" smtClean="0">
                <a:solidFill>
                  <a:srgbClr val="00B050"/>
                </a:solidFill>
              </a:rPr>
              <a:t>      - </a:t>
            </a:r>
            <a:r>
              <a:rPr lang="en-US" sz="4000" i="1" dirty="0" err="1" smtClean="0">
                <a:solidFill>
                  <a:srgbClr val="00B050"/>
                </a:solidFill>
              </a:rPr>
              <a:t>Gắn</a:t>
            </a:r>
            <a:r>
              <a:rPr lang="en-US" sz="4000" i="1" dirty="0" smtClean="0">
                <a:solidFill>
                  <a:srgbClr val="00B050"/>
                </a:solidFill>
              </a:rPr>
              <a:t> </a:t>
            </a:r>
            <a:r>
              <a:rPr lang="en-US" sz="4000" i="1" dirty="0" err="1" smtClean="0">
                <a:solidFill>
                  <a:srgbClr val="00B050"/>
                </a:solidFill>
              </a:rPr>
              <a:t>chíp</a:t>
            </a:r>
            <a:r>
              <a:rPr lang="en-US" sz="4000" i="1" dirty="0" smtClean="0">
                <a:solidFill>
                  <a:srgbClr val="00B050"/>
                </a:solidFill>
              </a:rPr>
              <a:t> </a:t>
            </a:r>
            <a:r>
              <a:rPr lang="en-US" sz="4000" i="1" dirty="0" err="1" smtClean="0">
                <a:solidFill>
                  <a:srgbClr val="00B050"/>
                </a:solidFill>
              </a:rPr>
              <a:t>kiểm</a:t>
            </a:r>
            <a:r>
              <a:rPr lang="en-US" sz="4000" i="1" dirty="0" smtClean="0">
                <a:solidFill>
                  <a:srgbClr val="00B050"/>
                </a:solidFill>
              </a:rPr>
              <a:t> </a:t>
            </a:r>
            <a:r>
              <a:rPr lang="en-US" sz="4000" i="1" dirty="0" err="1" smtClean="0">
                <a:solidFill>
                  <a:srgbClr val="00B050"/>
                </a:solidFill>
              </a:rPr>
              <a:t>soát</a:t>
            </a:r>
            <a:r>
              <a:rPr lang="en-US" sz="4000" i="1" dirty="0" smtClean="0">
                <a:solidFill>
                  <a:srgbClr val="00B050"/>
                </a:solidFill>
              </a:rPr>
              <a:t>, </a:t>
            </a:r>
          </a:p>
          <a:p>
            <a:pPr indent="2565400" algn="just"/>
            <a:r>
              <a:rPr lang="en-US" sz="4000" i="1" dirty="0" smtClean="0">
                <a:solidFill>
                  <a:srgbClr val="00B050"/>
                </a:solidFill>
              </a:rPr>
              <a:t>      - </a:t>
            </a:r>
            <a:r>
              <a:rPr lang="en-US" sz="4000" i="1" dirty="0" err="1" smtClean="0">
                <a:solidFill>
                  <a:srgbClr val="00B050"/>
                </a:solidFill>
              </a:rPr>
              <a:t>Đặt</a:t>
            </a:r>
            <a:r>
              <a:rPr lang="en-US" sz="4000" i="1" dirty="0" smtClean="0">
                <a:solidFill>
                  <a:srgbClr val="00B050"/>
                </a:solidFill>
              </a:rPr>
              <a:t> </a:t>
            </a:r>
            <a:r>
              <a:rPr lang="en-US" sz="4000" i="1" dirty="0" err="1" smtClean="0">
                <a:solidFill>
                  <a:srgbClr val="00B050"/>
                </a:solidFill>
              </a:rPr>
              <a:t>tiền</a:t>
            </a:r>
            <a:r>
              <a:rPr lang="en-US" sz="4000" i="1" dirty="0" smtClean="0">
                <a:solidFill>
                  <a:srgbClr val="00B050"/>
                </a:solidFill>
              </a:rPr>
              <a:t>…</a:t>
            </a:r>
            <a:r>
              <a:rPr lang="en-US" sz="4000" dirty="0" smtClean="0">
                <a:solidFill>
                  <a:srgbClr val="00B050"/>
                </a:solidFill>
              </a:rPr>
              <a:t> </a:t>
            </a:r>
          </a:p>
          <a:p>
            <a:endParaRPr lang="en-US" dirty="0"/>
          </a:p>
        </p:txBody>
      </p:sp>
      <p:sp>
        <p:nvSpPr>
          <p:cNvPr id="2" name="Right Arrow 1"/>
          <p:cNvSpPr/>
          <p:nvPr/>
        </p:nvSpPr>
        <p:spPr>
          <a:xfrm>
            <a:off x="451465" y="2617076"/>
            <a:ext cx="1103587" cy="7252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910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arn(inVertical)">
                                      <p:cBhvr>
                                        <p:cTn id="12" dur="500"/>
                                        <p:tgtEl>
                                          <p:spTgt spid="4">
                                            <p:txEl>
                                              <p:pRg st="2" end="2"/>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barn(inVertical)">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barn(inVertical)">
                                      <p:cBhvr>
                                        <p:cTn id="20" dur="500"/>
                                        <p:tgtEl>
                                          <p:spTgt spid="4">
                                            <p:txEl>
                                              <p:pRg st="4" end="4"/>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barn(inVertical)">
                                      <p:cBhvr>
                                        <p:cTn id="23" dur="500"/>
                                        <p:tgtEl>
                                          <p:spTgt spid="4">
                                            <p:txEl>
                                              <p:pRg st="5" end="5"/>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4">
                                            <p:txEl>
                                              <p:pRg st="6" end="6"/>
                                            </p:txEl>
                                          </p:spTgt>
                                        </p:tgtEl>
                                        <p:attrNameLst>
                                          <p:attrName>style.visibility</p:attrName>
                                        </p:attrNameLst>
                                      </p:cBhvr>
                                      <p:to>
                                        <p:strVal val="visible"/>
                                      </p:to>
                                    </p:set>
                                    <p:animEffect transition="in" filter="barn(inVertical)">
                                      <p:cBhvr>
                                        <p:cTn id="26"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7917" y="470100"/>
            <a:ext cx="10820162" cy="6955750"/>
          </a:xfrm>
          <a:prstGeom prst="rect">
            <a:avLst/>
          </a:prstGeom>
          <a:noFill/>
        </p:spPr>
        <p:txBody>
          <a:bodyPr wrap="square" rtlCol="0">
            <a:spAutoFit/>
          </a:bodyPr>
          <a:lstStyle/>
          <a:p>
            <a:pPr algn="just"/>
            <a:r>
              <a:rPr lang="en-US" sz="4000" dirty="0"/>
              <a:t> </a:t>
            </a:r>
            <a:r>
              <a:rPr lang="en-US" sz="4000" dirty="0" smtClean="0"/>
              <a:t>   - </a:t>
            </a:r>
            <a:r>
              <a:rPr lang="en-US" sz="4000" dirty="0" err="1" smtClean="0"/>
              <a:t>Việc</a:t>
            </a:r>
            <a:r>
              <a:rPr lang="en-US" sz="4000" dirty="0" smtClean="0"/>
              <a:t> </a:t>
            </a:r>
            <a:r>
              <a:rPr lang="en-US" sz="4000" dirty="0" err="1" smtClean="0"/>
              <a:t>giam</a:t>
            </a:r>
            <a:r>
              <a:rPr lang="en-US" sz="4000" dirty="0" smtClean="0"/>
              <a:t> </a:t>
            </a:r>
            <a:r>
              <a:rPr lang="en-US" sz="4000" dirty="0" err="1" smtClean="0"/>
              <a:t>giữ</a:t>
            </a:r>
            <a:r>
              <a:rPr lang="en-US" sz="4000" dirty="0" smtClean="0"/>
              <a:t> </a:t>
            </a:r>
            <a:r>
              <a:rPr lang="en-US" sz="4000" dirty="0" err="1" smtClean="0"/>
              <a:t>và</a:t>
            </a:r>
            <a:r>
              <a:rPr lang="en-US" sz="4000" dirty="0" smtClean="0"/>
              <a:t> </a:t>
            </a:r>
            <a:r>
              <a:rPr lang="en-US" sz="4000" dirty="0" err="1" smtClean="0"/>
              <a:t>các</a:t>
            </a:r>
            <a:r>
              <a:rPr lang="en-US" sz="4000" dirty="0" smtClean="0"/>
              <a:t> </a:t>
            </a:r>
            <a:r>
              <a:rPr lang="en-US" sz="4000" dirty="0" err="1" smtClean="0"/>
              <a:t>biện</a:t>
            </a:r>
            <a:r>
              <a:rPr lang="en-US" sz="4000" dirty="0" smtClean="0"/>
              <a:t> </a:t>
            </a:r>
            <a:r>
              <a:rPr lang="en-US" sz="4000" dirty="0" err="1" smtClean="0"/>
              <a:t>pháp</a:t>
            </a:r>
            <a:r>
              <a:rPr lang="en-US" sz="4000" dirty="0" smtClean="0"/>
              <a:t> </a:t>
            </a:r>
            <a:r>
              <a:rPr lang="en-US" sz="4000" dirty="0" err="1" smtClean="0"/>
              <a:t>pháp</a:t>
            </a:r>
            <a:r>
              <a:rPr lang="en-US" sz="4000" dirty="0" smtClean="0"/>
              <a:t> </a:t>
            </a:r>
            <a:r>
              <a:rPr lang="en-US" sz="4000" dirty="0" err="1" smtClean="0"/>
              <a:t>lý</a:t>
            </a:r>
            <a:r>
              <a:rPr lang="en-US" sz="4000" dirty="0" smtClean="0"/>
              <a:t> </a:t>
            </a:r>
            <a:r>
              <a:rPr lang="en-US" sz="4000" dirty="0" err="1" smtClean="0"/>
              <a:t>khác</a:t>
            </a:r>
            <a:r>
              <a:rPr lang="en-US" sz="4000" dirty="0" smtClean="0"/>
              <a:t> </a:t>
            </a:r>
            <a:r>
              <a:rPr lang="en-US" sz="4000" dirty="0" err="1" smtClean="0"/>
              <a:t>phải</a:t>
            </a:r>
            <a:r>
              <a:rPr lang="en-US" sz="4000" dirty="0" smtClean="0"/>
              <a:t> </a:t>
            </a:r>
            <a:r>
              <a:rPr lang="en-US" sz="4000" dirty="0" err="1" smtClean="0"/>
              <a:t>tuân</a:t>
            </a:r>
            <a:r>
              <a:rPr lang="en-US" sz="4000" dirty="0" smtClean="0"/>
              <a:t> </a:t>
            </a:r>
            <a:r>
              <a:rPr lang="en-US" sz="4000" dirty="0" err="1" smtClean="0"/>
              <a:t>theo</a:t>
            </a:r>
            <a:r>
              <a:rPr lang="en-US" sz="4000" dirty="0" smtClean="0"/>
              <a:t> </a:t>
            </a:r>
            <a:r>
              <a:rPr lang="en-US" sz="4000" dirty="0" err="1" smtClean="0"/>
              <a:t>các</a:t>
            </a:r>
            <a:r>
              <a:rPr lang="en-US" sz="4000" dirty="0" smtClean="0"/>
              <a:t> </a:t>
            </a:r>
            <a:r>
              <a:rPr lang="en-US" sz="4000" dirty="0" err="1" smtClean="0"/>
              <a:t>quy</a:t>
            </a:r>
            <a:r>
              <a:rPr lang="en-US" sz="4000" dirty="0" smtClean="0"/>
              <a:t> </a:t>
            </a:r>
            <a:r>
              <a:rPr lang="en-US" sz="4000" dirty="0" err="1" smtClean="0"/>
              <a:t>định</a:t>
            </a:r>
            <a:r>
              <a:rPr lang="en-US" sz="4000" dirty="0" smtClean="0"/>
              <a:t> </a:t>
            </a:r>
            <a:r>
              <a:rPr lang="en-US" sz="4000" dirty="0" err="1" smtClean="0"/>
              <a:t>pháp</a:t>
            </a:r>
            <a:r>
              <a:rPr lang="en-US" sz="4000" dirty="0" smtClean="0"/>
              <a:t> </a:t>
            </a:r>
            <a:r>
              <a:rPr lang="en-US" sz="4000" dirty="0" err="1" smtClean="0"/>
              <a:t>luật</a:t>
            </a:r>
            <a:r>
              <a:rPr lang="en-US" sz="4000" dirty="0" smtClean="0"/>
              <a:t> </a:t>
            </a:r>
            <a:r>
              <a:rPr lang="en-US" sz="4000" dirty="0" err="1" smtClean="0"/>
              <a:t>của</a:t>
            </a:r>
            <a:r>
              <a:rPr lang="en-US" sz="4000" dirty="0" smtClean="0"/>
              <a:t> </a:t>
            </a:r>
            <a:r>
              <a:rPr lang="en-US" sz="4000" dirty="0" err="1" smtClean="0"/>
              <a:t>quốc</a:t>
            </a:r>
            <a:r>
              <a:rPr lang="en-US" sz="4000" dirty="0" smtClean="0"/>
              <a:t> </a:t>
            </a:r>
            <a:r>
              <a:rPr lang="en-US" sz="4000" dirty="0" err="1" smtClean="0"/>
              <a:t>gia</a:t>
            </a:r>
            <a:r>
              <a:rPr lang="en-US" sz="4000" dirty="0" smtClean="0"/>
              <a:t> </a:t>
            </a:r>
            <a:r>
              <a:rPr lang="en-US" sz="4000" dirty="0" err="1" smtClean="0"/>
              <a:t>đó</a:t>
            </a:r>
            <a:r>
              <a:rPr lang="en-US" sz="4000" dirty="0" smtClean="0"/>
              <a:t>.</a:t>
            </a:r>
          </a:p>
          <a:p>
            <a:pPr algn="just"/>
            <a:r>
              <a:rPr lang="en-US" sz="4000" dirty="0" smtClean="0"/>
              <a:t>     </a:t>
            </a:r>
            <a:r>
              <a:rPr lang="en-US" sz="4000" dirty="0" err="1" smtClean="0">
                <a:solidFill>
                  <a:srgbClr val="3404BC"/>
                </a:solidFill>
              </a:rPr>
              <a:t>Nhưng</a:t>
            </a:r>
            <a:r>
              <a:rPr lang="en-US" sz="4000" dirty="0" smtClean="0">
                <a:solidFill>
                  <a:srgbClr val="3404BC"/>
                </a:solidFill>
              </a:rPr>
              <a:t> </a:t>
            </a:r>
            <a:r>
              <a:rPr lang="en-US" sz="4000" dirty="0" err="1" smtClean="0">
                <a:solidFill>
                  <a:srgbClr val="3404BC"/>
                </a:solidFill>
              </a:rPr>
              <a:t>chỉ</a:t>
            </a:r>
            <a:r>
              <a:rPr lang="en-US" sz="4000" dirty="0" smtClean="0">
                <a:solidFill>
                  <a:srgbClr val="3404BC"/>
                </a:solidFill>
              </a:rPr>
              <a:t> </a:t>
            </a:r>
            <a:r>
              <a:rPr lang="en-US" sz="4000" dirty="0" err="1" smtClean="0">
                <a:solidFill>
                  <a:srgbClr val="3404BC"/>
                </a:solidFill>
              </a:rPr>
              <a:t>có</a:t>
            </a:r>
            <a:r>
              <a:rPr lang="en-US" sz="4000" dirty="0" smtClean="0">
                <a:solidFill>
                  <a:srgbClr val="3404BC"/>
                </a:solidFill>
              </a:rPr>
              <a:t> </a:t>
            </a:r>
            <a:r>
              <a:rPr lang="en-US" sz="4000" dirty="0" err="1" smtClean="0">
                <a:solidFill>
                  <a:srgbClr val="3404BC"/>
                </a:solidFill>
              </a:rPr>
              <a:t>thể</a:t>
            </a:r>
            <a:r>
              <a:rPr lang="en-US" sz="4000" dirty="0" smtClean="0">
                <a:solidFill>
                  <a:srgbClr val="3404BC"/>
                </a:solidFill>
              </a:rPr>
              <a:t> </a:t>
            </a:r>
            <a:r>
              <a:rPr lang="en-US" sz="4000" dirty="0" err="1" smtClean="0">
                <a:solidFill>
                  <a:srgbClr val="3404BC"/>
                </a:solidFill>
              </a:rPr>
              <a:t>được</a:t>
            </a:r>
            <a:r>
              <a:rPr lang="en-US" sz="4000" dirty="0" smtClean="0">
                <a:solidFill>
                  <a:srgbClr val="3404BC"/>
                </a:solidFill>
              </a:rPr>
              <a:t> </a:t>
            </a:r>
            <a:r>
              <a:rPr lang="en-US" sz="4000" dirty="0" err="1" smtClean="0">
                <a:solidFill>
                  <a:srgbClr val="3404BC"/>
                </a:solidFill>
              </a:rPr>
              <a:t>duy</a:t>
            </a:r>
            <a:r>
              <a:rPr lang="en-US" sz="4000" dirty="0" smtClean="0">
                <a:solidFill>
                  <a:srgbClr val="3404BC"/>
                </a:solidFill>
              </a:rPr>
              <a:t> </a:t>
            </a:r>
            <a:r>
              <a:rPr lang="en-US" sz="4000" dirty="0" err="1" smtClean="0">
                <a:solidFill>
                  <a:srgbClr val="3404BC"/>
                </a:solidFill>
              </a:rPr>
              <a:t>trì</a:t>
            </a:r>
            <a:r>
              <a:rPr lang="en-US" sz="4000" dirty="0" smtClean="0">
                <a:solidFill>
                  <a:srgbClr val="3404BC"/>
                </a:solidFill>
              </a:rPr>
              <a:t> </a:t>
            </a:r>
            <a:r>
              <a:rPr lang="en-US" sz="4000" dirty="0" err="1" smtClean="0">
                <a:solidFill>
                  <a:srgbClr val="3404BC"/>
                </a:solidFill>
              </a:rPr>
              <a:t>trong</a:t>
            </a:r>
            <a:r>
              <a:rPr lang="en-US" sz="4000" dirty="0" smtClean="0">
                <a:solidFill>
                  <a:srgbClr val="3404BC"/>
                </a:solidFill>
              </a:rPr>
              <a:t> </a:t>
            </a:r>
            <a:r>
              <a:rPr lang="en-US" sz="4000" dirty="0" err="1" smtClean="0">
                <a:solidFill>
                  <a:srgbClr val="3404BC"/>
                </a:solidFill>
              </a:rPr>
              <a:t>một</a:t>
            </a:r>
            <a:r>
              <a:rPr lang="en-US" sz="4000" dirty="0" smtClean="0">
                <a:solidFill>
                  <a:srgbClr val="3404BC"/>
                </a:solidFill>
              </a:rPr>
              <a:t> </a:t>
            </a:r>
            <a:r>
              <a:rPr lang="en-US" sz="4000" dirty="0" err="1" smtClean="0">
                <a:solidFill>
                  <a:srgbClr val="3404BC"/>
                </a:solidFill>
              </a:rPr>
              <a:t>thời</a:t>
            </a:r>
            <a:r>
              <a:rPr lang="en-US" sz="4000" dirty="0" smtClean="0">
                <a:solidFill>
                  <a:srgbClr val="3404BC"/>
                </a:solidFill>
              </a:rPr>
              <a:t> </a:t>
            </a:r>
            <a:r>
              <a:rPr lang="en-US" sz="4000" dirty="0" err="1" smtClean="0">
                <a:solidFill>
                  <a:srgbClr val="3404BC"/>
                </a:solidFill>
              </a:rPr>
              <a:t>gian</a:t>
            </a:r>
            <a:r>
              <a:rPr lang="en-US" sz="4000" dirty="0" smtClean="0">
                <a:solidFill>
                  <a:srgbClr val="3404BC"/>
                </a:solidFill>
              </a:rPr>
              <a:t> </a:t>
            </a:r>
            <a:r>
              <a:rPr lang="en-US" sz="4000" dirty="0" err="1" smtClean="0">
                <a:solidFill>
                  <a:srgbClr val="3404BC"/>
                </a:solidFill>
              </a:rPr>
              <a:t>cần</a:t>
            </a:r>
            <a:r>
              <a:rPr lang="en-US" sz="4000" dirty="0" smtClean="0">
                <a:solidFill>
                  <a:srgbClr val="3404BC"/>
                </a:solidFill>
              </a:rPr>
              <a:t> </a:t>
            </a:r>
            <a:r>
              <a:rPr lang="en-US" sz="4000" dirty="0" err="1" smtClean="0">
                <a:solidFill>
                  <a:srgbClr val="3404BC"/>
                </a:solidFill>
              </a:rPr>
              <a:t>thiết</a:t>
            </a:r>
            <a:r>
              <a:rPr lang="en-US" sz="4000" dirty="0" smtClean="0">
                <a:solidFill>
                  <a:srgbClr val="3404BC"/>
                </a:solidFill>
              </a:rPr>
              <a:t> </a:t>
            </a:r>
            <a:r>
              <a:rPr lang="en-US" sz="4000" dirty="0" err="1" smtClean="0">
                <a:solidFill>
                  <a:srgbClr val="3404BC"/>
                </a:solidFill>
              </a:rPr>
              <a:t>để</a:t>
            </a:r>
            <a:r>
              <a:rPr lang="en-US" sz="4000" dirty="0" smtClean="0">
                <a:solidFill>
                  <a:srgbClr val="3404BC"/>
                </a:solidFill>
              </a:rPr>
              <a:t> </a:t>
            </a:r>
            <a:r>
              <a:rPr lang="en-US" sz="4000" dirty="0" err="1" smtClean="0">
                <a:solidFill>
                  <a:srgbClr val="3404BC"/>
                </a:solidFill>
              </a:rPr>
              <a:t>tiến</a:t>
            </a:r>
            <a:r>
              <a:rPr lang="en-US" sz="4000" dirty="0" smtClean="0">
                <a:solidFill>
                  <a:srgbClr val="3404BC"/>
                </a:solidFill>
              </a:rPr>
              <a:t> </a:t>
            </a:r>
            <a:r>
              <a:rPr lang="en-US" sz="4000" dirty="0" err="1" smtClean="0">
                <a:solidFill>
                  <a:srgbClr val="3404BC"/>
                </a:solidFill>
              </a:rPr>
              <a:t>hành</a:t>
            </a:r>
            <a:r>
              <a:rPr lang="en-US" sz="4000" dirty="0" smtClean="0">
                <a:solidFill>
                  <a:srgbClr val="3404BC"/>
                </a:solidFill>
              </a:rPr>
              <a:t> </a:t>
            </a:r>
            <a:r>
              <a:rPr lang="en-US" sz="4000" dirty="0" err="1" smtClean="0">
                <a:solidFill>
                  <a:srgbClr val="3404BC"/>
                </a:solidFill>
              </a:rPr>
              <a:t>bất</a:t>
            </a:r>
            <a:r>
              <a:rPr lang="en-US" sz="4000" dirty="0" smtClean="0">
                <a:solidFill>
                  <a:srgbClr val="3404BC"/>
                </a:solidFill>
              </a:rPr>
              <a:t> </a:t>
            </a:r>
            <a:r>
              <a:rPr lang="en-US" sz="4000" dirty="0" err="1" smtClean="0">
                <a:solidFill>
                  <a:srgbClr val="3404BC"/>
                </a:solidFill>
              </a:rPr>
              <a:t>kỳ</a:t>
            </a:r>
            <a:r>
              <a:rPr lang="en-US" sz="4000" dirty="0" smtClean="0">
                <a:solidFill>
                  <a:srgbClr val="3404BC"/>
                </a:solidFill>
              </a:rPr>
              <a:t> </a:t>
            </a:r>
            <a:r>
              <a:rPr lang="en-US" sz="4000" dirty="0" err="1" smtClean="0">
                <a:solidFill>
                  <a:srgbClr val="3404BC"/>
                </a:solidFill>
              </a:rPr>
              <a:t>thủ</a:t>
            </a:r>
            <a:r>
              <a:rPr lang="en-US" sz="4000" dirty="0" smtClean="0">
                <a:solidFill>
                  <a:srgbClr val="3404BC"/>
                </a:solidFill>
              </a:rPr>
              <a:t> </a:t>
            </a:r>
            <a:r>
              <a:rPr lang="en-US" sz="4000" dirty="0" err="1" smtClean="0">
                <a:solidFill>
                  <a:srgbClr val="3404BC"/>
                </a:solidFill>
              </a:rPr>
              <a:t>tục</a:t>
            </a:r>
            <a:r>
              <a:rPr lang="en-US" sz="4000" dirty="0" smtClean="0">
                <a:solidFill>
                  <a:srgbClr val="3404BC"/>
                </a:solidFill>
              </a:rPr>
              <a:t> </a:t>
            </a:r>
            <a:r>
              <a:rPr lang="en-US" sz="4000" dirty="0" err="1" smtClean="0">
                <a:solidFill>
                  <a:srgbClr val="3404BC"/>
                </a:solidFill>
              </a:rPr>
              <a:t>tố</a:t>
            </a:r>
            <a:r>
              <a:rPr lang="en-US" sz="4000" dirty="0" smtClean="0">
                <a:solidFill>
                  <a:srgbClr val="3404BC"/>
                </a:solidFill>
              </a:rPr>
              <a:t> </a:t>
            </a:r>
            <a:r>
              <a:rPr lang="en-US" sz="4000" dirty="0" err="1" smtClean="0">
                <a:solidFill>
                  <a:srgbClr val="3404BC"/>
                </a:solidFill>
              </a:rPr>
              <a:t>tụng</a:t>
            </a:r>
            <a:r>
              <a:rPr lang="en-US" sz="4000" dirty="0" smtClean="0">
                <a:solidFill>
                  <a:srgbClr val="3404BC"/>
                </a:solidFill>
              </a:rPr>
              <a:t> </a:t>
            </a:r>
            <a:r>
              <a:rPr lang="en-US" sz="4000" i="1" dirty="0" smtClean="0">
                <a:solidFill>
                  <a:srgbClr val="00B050"/>
                </a:solidFill>
              </a:rPr>
              <a:t>(</a:t>
            </a:r>
            <a:r>
              <a:rPr lang="en-US" sz="4000" i="1" dirty="0" err="1" smtClean="0">
                <a:solidFill>
                  <a:srgbClr val="00B050"/>
                </a:solidFill>
              </a:rPr>
              <a:t>khởi</a:t>
            </a:r>
            <a:r>
              <a:rPr lang="en-US" sz="4000" i="1" dirty="0" smtClean="0">
                <a:solidFill>
                  <a:srgbClr val="00B050"/>
                </a:solidFill>
              </a:rPr>
              <a:t> </a:t>
            </a:r>
            <a:r>
              <a:rPr lang="en-US" sz="4000" i="1" dirty="0" err="1" smtClean="0">
                <a:solidFill>
                  <a:srgbClr val="00B050"/>
                </a:solidFill>
              </a:rPr>
              <a:t>tố</a:t>
            </a:r>
            <a:r>
              <a:rPr lang="en-US" sz="4000" i="1" dirty="0" smtClean="0">
                <a:solidFill>
                  <a:srgbClr val="00B050"/>
                </a:solidFill>
              </a:rPr>
              <a:t>, </a:t>
            </a:r>
            <a:r>
              <a:rPr lang="en-US" sz="4000" i="1" dirty="0" err="1" smtClean="0">
                <a:solidFill>
                  <a:srgbClr val="00B050"/>
                </a:solidFill>
              </a:rPr>
              <a:t>điều</a:t>
            </a:r>
            <a:r>
              <a:rPr lang="en-US" sz="4000" i="1" dirty="0" smtClean="0">
                <a:solidFill>
                  <a:srgbClr val="00B050"/>
                </a:solidFill>
              </a:rPr>
              <a:t> </a:t>
            </a:r>
            <a:r>
              <a:rPr lang="en-US" sz="4000" i="1" dirty="0" err="1" smtClean="0">
                <a:solidFill>
                  <a:srgbClr val="00B050"/>
                </a:solidFill>
              </a:rPr>
              <a:t>tra</a:t>
            </a:r>
            <a:r>
              <a:rPr lang="en-US" sz="4000" i="1" dirty="0" smtClean="0">
                <a:solidFill>
                  <a:srgbClr val="00B050"/>
                </a:solidFill>
              </a:rPr>
              <a:t>, </a:t>
            </a:r>
            <a:r>
              <a:rPr lang="en-US" sz="4000" i="1" dirty="0" err="1" smtClean="0">
                <a:solidFill>
                  <a:srgbClr val="00B050"/>
                </a:solidFill>
              </a:rPr>
              <a:t>truy</a:t>
            </a:r>
            <a:r>
              <a:rPr lang="en-US" sz="4000" i="1" dirty="0" smtClean="0">
                <a:solidFill>
                  <a:srgbClr val="00B050"/>
                </a:solidFill>
              </a:rPr>
              <a:t> </a:t>
            </a:r>
            <a:r>
              <a:rPr lang="en-US" sz="4000" i="1" dirty="0" err="1" smtClean="0">
                <a:solidFill>
                  <a:srgbClr val="00B050"/>
                </a:solidFill>
              </a:rPr>
              <a:t>tố</a:t>
            </a:r>
            <a:r>
              <a:rPr lang="en-US" sz="4000" i="1" dirty="0" smtClean="0">
                <a:solidFill>
                  <a:srgbClr val="00B050"/>
                </a:solidFill>
              </a:rPr>
              <a:t>, </a:t>
            </a:r>
            <a:r>
              <a:rPr lang="en-US" sz="4000" i="1" dirty="0" err="1" smtClean="0">
                <a:solidFill>
                  <a:srgbClr val="00B050"/>
                </a:solidFill>
              </a:rPr>
              <a:t>xét</a:t>
            </a:r>
            <a:r>
              <a:rPr lang="en-US" sz="4000" i="1" dirty="0" smtClean="0">
                <a:solidFill>
                  <a:srgbClr val="00B050"/>
                </a:solidFill>
              </a:rPr>
              <a:t> </a:t>
            </a:r>
            <a:r>
              <a:rPr lang="en-US" sz="4000" i="1" dirty="0" err="1" smtClean="0">
                <a:solidFill>
                  <a:srgbClr val="00B050"/>
                </a:solidFill>
              </a:rPr>
              <a:t>xử</a:t>
            </a:r>
            <a:r>
              <a:rPr lang="en-US" sz="4000" i="1" dirty="0" smtClean="0">
                <a:solidFill>
                  <a:srgbClr val="00B050"/>
                </a:solidFill>
              </a:rPr>
              <a:t>…) </a:t>
            </a:r>
            <a:r>
              <a:rPr lang="en-US" sz="4000" dirty="0" smtClean="0">
                <a:solidFill>
                  <a:srgbClr val="3404BC"/>
                </a:solidFill>
              </a:rPr>
              <a:t>hay </a:t>
            </a:r>
            <a:r>
              <a:rPr lang="en-US" sz="4000" dirty="0" err="1" smtClean="0">
                <a:solidFill>
                  <a:srgbClr val="3404BC"/>
                </a:solidFill>
              </a:rPr>
              <a:t>dẫn</a:t>
            </a:r>
            <a:r>
              <a:rPr lang="en-US" sz="4000" dirty="0" smtClean="0">
                <a:solidFill>
                  <a:srgbClr val="3404BC"/>
                </a:solidFill>
              </a:rPr>
              <a:t> </a:t>
            </a:r>
            <a:r>
              <a:rPr lang="en-US" sz="4000" dirty="0" err="1" smtClean="0">
                <a:solidFill>
                  <a:srgbClr val="3404BC"/>
                </a:solidFill>
              </a:rPr>
              <a:t>độ</a:t>
            </a:r>
            <a:r>
              <a:rPr lang="en-US" sz="4000" dirty="0" smtClean="0">
                <a:solidFill>
                  <a:srgbClr val="3404BC"/>
                </a:solidFill>
              </a:rPr>
              <a:t> </a:t>
            </a:r>
            <a:r>
              <a:rPr lang="en-US" sz="4000" dirty="0" err="1" smtClean="0">
                <a:solidFill>
                  <a:srgbClr val="3404BC"/>
                </a:solidFill>
              </a:rPr>
              <a:t>nào</a:t>
            </a:r>
            <a:r>
              <a:rPr lang="en-US" sz="4000" dirty="0" smtClean="0">
                <a:solidFill>
                  <a:srgbClr val="3404BC"/>
                </a:solidFill>
              </a:rPr>
              <a:t>.</a:t>
            </a:r>
          </a:p>
          <a:p>
            <a:pPr algn="just"/>
            <a:endParaRPr lang="en-US" sz="1400" dirty="0">
              <a:solidFill>
                <a:srgbClr val="3404BC"/>
              </a:solidFill>
            </a:endParaRPr>
          </a:p>
          <a:p>
            <a:pPr algn="just"/>
            <a:r>
              <a:rPr lang="en-US" sz="4000" dirty="0" smtClean="0">
                <a:solidFill>
                  <a:srgbClr val="FF0000"/>
                </a:solidFill>
              </a:rPr>
              <a:t>    - </a:t>
            </a:r>
            <a:r>
              <a:rPr lang="en-US" sz="4000" dirty="0" err="1">
                <a:solidFill>
                  <a:srgbClr val="FF0000"/>
                </a:solidFill>
              </a:rPr>
              <a:t>Quốc</a:t>
            </a:r>
            <a:r>
              <a:rPr lang="en-US" sz="4000" dirty="0">
                <a:solidFill>
                  <a:srgbClr val="FF0000"/>
                </a:solidFill>
              </a:rPr>
              <a:t> </a:t>
            </a:r>
            <a:r>
              <a:rPr lang="en-US" sz="4000" dirty="0" err="1">
                <a:solidFill>
                  <a:srgbClr val="FF0000"/>
                </a:solidFill>
              </a:rPr>
              <a:t>gia</a:t>
            </a:r>
            <a:r>
              <a:rPr lang="en-US" sz="4000" dirty="0">
                <a:solidFill>
                  <a:srgbClr val="FF0000"/>
                </a:solidFill>
              </a:rPr>
              <a:t> </a:t>
            </a:r>
            <a:r>
              <a:rPr lang="en-US" sz="4000" dirty="0" err="1">
                <a:solidFill>
                  <a:srgbClr val="FF0000"/>
                </a:solidFill>
              </a:rPr>
              <a:t>phải</a:t>
            </a:r>
            <a:r>
              <a:rPr lang="en-US" sz="4000" dirty="0">
                <a:solidFill>
                  <a:srgbClr val="FF0000"/>
                </a:solidFill>
              </a:rPr>
              <a:t> </a:t>
            </a:r>
            <a:r>
              <a:rPr lang="en-US" sz="4000" dirty="0" err="1">
                <a:solidFill>
                  <a:srgbClr val="FF0000"/>
                </a:solidFill>
              </a:rPr>
              <a:t>tiến</a:t>
            </a:r>
            <a:r>
              <a:rPr lang="en-US" sz="4000" dirty="0">
                <a:solidFill>
                  <a:srgbClr val="FF0000"/>
                </a:solidFill>
              </a:rPr>
              <a:t> </a:t>
            </a:r>
            <a:r>
              <a:rPr lang="en-US" sz="4000" dirty="0" err="1">
                <a:solidFill>
                  <a:srgbClr val="FF0000"/>
                </a:solidFill>
              </a:rPr>
              <a:t>hành</a:t>
            </a:r>
            <a:r>
              <a:rPr lang="en-US" sz="4000" dirty="0">
                <a:solidFill>
                  <a:srgbClr val="FF0000"/>
                </a:solidFill>
              </a:rPr>
              <a:t> </a:t>
            </a:r>
            <a:r>
              <a:rPr lang="en-US" sz="4000" dirty="0" err="1">
                <a:solidFill>
                  <a:srgbClr val="FF0000"/>
                </a:solidFill>
              </a:rPr>
              <a:t>ngay</a:t>
            </a:r>
            <a:r>
              <a:rPr lang="en-US" sz="4000" dirty="0">
                <a:solidFill>
                  <a:srgbClr val="FF0000"/>
                </a:solidFill>
              </a:rPr>
              <a:t> </a:t>
            </a:r>
            <a:r>
              <a:rPr lang="en-US" sz="4000" dirty="0" err="1">
                <a:solidFill>
                  <a:srgbClr val="FF0000"/>
                </a:solidFill>
              </a:rPr>
              <a:t>việc</a:t>
            </a:r>
            <a:r>
              <a:rPr lang="en-US" sz="4000" dirty="0">
                <a:solidFill>
                  <a:srgbClr val="FF0000"/>
                </a:solidFill>
              </a:rPr>
              <a:t> </a:t>
            </a:r>
            <a:r>
              <a:rPr lang="en-US" sz="4000" dirty="0" err="1">
                <a:solidFill>
                  <a:srgbClr val="FF0000"/>
                </a:solidFill>
              </a:rPr>
              <a:t>điều</a:t>
            </a:r>
            <a:r>
              <a:rPr lang="en-US" sz="4000" dirty="0">
                <a:solidFill>
                  <a:srgbClr val="FF0000"/>
                </a:solidFill>
              </a:rPr>
              <a:t> </a:t>
            </a:r>
            <a:r>
              <a:rPr lang="en-US" sz="4000" dirty="0" err="1">
                <a:solidFill>
                  <a:srgbClr val="FF0000"/>
                </a:solidFill>
              </a:rPr>
              <a:t>tra</a:t>
            </a:r>
            <a:r>
              <a:rPr lang="en-US" sz="4000" dirty="0">
                <a:solidFill>
                  <a:srgbClr val="FF0000"/>
                </a:solidFill>
              </a:rPr>
              <a:t> </a:t>
            </a:r>
            <a:r>
              <a:rPr lang="en-US" sz="4000" dirty="0" err="1">
                <a:solidFill>
                  <a:srgbClr val="FF0000"/>
                </a:solidFill>
              </a:rPr>
              <a:t>sơ</a:t>
            </a:r>
            <a:r>
              <a:rPr lang="en-US" sz="4000" dirty="0">
                <a:solidFill>
                  <a:srgbClr val="FF0000"/>
                </a:solidFill>
              </a:rPr>
              <a:t> </a:t>
            </a:r>
            <a:r>
              <a:rPr lang="en-US" sz="4000" dirty="0" err="1">
                <a:solidFill>
                  <a:srgbClr val="FF0000"/>
                </a:solidFill>
              </a:rPr>
              <a:t>bộ</a:t>
            </a:r>
            <a:r>
              <a:rPr lang="en-US" sz="4000" dirty="0">
                <a:solidFill>
                  <a:srgbClr val="FF0000"/>
                </a:solidFill>
              </a:rPr>
              <a:t> </a:t>
            </a:r>
            <a:r>
              <a:rPr lang="en-US" sz="4000" dirty="0" err="1">
                <a:solidFill>
                  <a:srgbClr val="FF0000"/>
                </a:solidFill>
              </a:rPr>
              <a:t>sự</a:t>
            </a:r>
            <a:r>
              <a:rPr lang="en-US" sz="4000" dirty="0">
                <a:solidFill>
                  <a:srgbClr val="FF0000"/>
                </a:solidFill>
              </a:rPr>
              <a:t> </a:t>
            </a:r>
            <a:r>
              <a:rPr lang="en-US" sz="4000" dirty="0" err="1">
                <a:solidFill>
                  <a:srgbClr val="FF0000"/>
                </a:solidFill>
              </a:rPr>
              <a:t>việc</a:t>
            </a:r>
            <a:r>
              <a:rPr lang="en-US" sz="4000" dirty="0">
                <a:solidFill>
                  <a:srgbClr val="FF0000"/>
                </a:solidFill>
              </a:rPr>
              <a:t>.</a:t>
            </a:r>
          </a:p>
          <a:p>
            <a:pPr algn="just"/>
            <a:endParaRPr lang="en-US" sz="4000" dirty="0" smtClean="0">
              <a:solidFill>
                <a:srgbClr val="3404BC"/>
              </a:solidFill>
            </a:endParaRPr>
          </a:p>
          <a:p>
            <a:pPr algn="just"/>
            <a:endParaRPr lang="en-US" sz="1400" dirty="0" smtClean="0"/>
          </a:p>
          <a:p>
            <a:pPr algn="just"/>
            <a:endParaRPr lang="en-US" sz="4000" dirty="0" smtClean="0"/>
          </a:p>
          <a:p>
            <a:endParaRPr lang="en-US" dirty="0"/>
          </a:p>
        </p:txBody>
      </p:sp>
    </p:spTree>
    <p:extLst>
      <p:ext uri="{BB962C8B-B14F-4D97-AF65-F5344CB8AC3E}">
        <p14:creationId xmlns:p14="http://schemas.microsoft.com/office/powerpoint/2010/main" val="90508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down)">
                                      <p:cBhvr>
                                        <p:cTn id="1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20262" y="685800"/>
            <a:ext cx="11193517" cy="4062651"/>
          </a:xfrm>
          <a:prstGeom prst="rect">
            <a:avLst/>
          </a:prstGeom>
          <a:noFill/>
        </p:spPr>
        <p:txBody>
          <a:bodyPr wrap="square" rtlCol="0">
            <a:spAutoFit/>
          </a:bodyPr>
          <a:lstStyle/>
          <a:p>
            <a:pPr algn="just"/>
            <a:r>
              <a:rPr lang="en-US" sz="4000" dirty="0" smtClean="0">
                <a:solidFill>
                  <a:srgbClr val="FF0000"/>
                </a:solidFill>
              </a:rPr>
              <a:t>7-</a:t>
            </a:r>
            <a:r>
              <a:rPr lang="en-US" sz="4000" dirty="0" smtClean="0"/>
              <a:t> </a:t>
            </a:r>
            <a:r>
              <a:rPr lang="en-US" sz="4000" dirty="0" err="1" smtClean="0"/>
              <a:t>Bất</a:t>
            </a:r>
            <a:r>
              <a:rPr lang="en-US" sz="4000" dirty="0" smtClean="0"/>
              <a:t> </a:t>
            </a:r>
            <a:r>
              <a:rPr lang="en-US" sz="4000" dirty="0" err="1" smtClean="0"/>
              <a:t>kỳ</a:t>
            </a:r>
            <a:r>
              <a:rPr lang="en-US" sz="4000" dirty="0" smtClean="0"/>
              <a:t> </a:t>
            </a:r>
            <a:r>
              <a:rPr lang="en-US" sz="4000" dirty="0" err="1" smtClean="0"/>
              <a:t>ai</a:t>
            </a:r>
            <a:r>
              <a:rPr lang="en-US" sz="4000" dirty="0" smtClean="0"/>
              <a:t> </a:t>
            </a:r>
            <a:r>
              <a:rPr lang="en-US" sz="4000" dirty="0" err="1" smtClean="0"/>
              <a:t>bị</a:t>
            </a:r>
            <a:r>
              <a:rPr lang="en-US" sz="4000" dirty="0" smtClean="0"/>
              <a:t> </a:t>
            </a:r>
            <a:r>
              <a:rPr lang="en-US" sz="4000" dirty="0" err="1" smtClean="0"/>
              <a:t>giam</a:t>
            </a:r>
            <a:r>
              <a:rPr lang="en-US" sz="4000" dirty="0" smtClean="0"/>
              <a:t> </a:t>
            </a:r>
            <a:r>
              <a:rPr lang="en-US" sz="4000" dirty="0" err="1" smtClean="0"/>
              <a:t>giữ</a:t>
            </a:r>
            <a:r>
              <a:rPr lang="en-US" sz="4000" dirty="0" smtClean="0"/>
              <a:t> </a:t>
            </a:r>
            <a:r>
              <a:rPr lang="en-US" sz="4000" dirty="0" err="1" smtClean="0">
                <a:solidFill>
                  <a:srgbClr val="3404BC"/>
                </a:solidFill>
              </a:rPr>
              <a:t>phải</a:t>
            </a:r>
            <a:r>
              <a:rPr lang="en-US" sz="4000" dirty="0" smtClean="0">
                <a:solidFill>
                  <a:srgbClr val="3404BC"/>
                </a:solidFill>
              </a:rPr>
              <a:t> </a:t>
            </a:r>
            <a:r>
              <a:rPr lang="en-US" sz="4000" dirty="0" err="1" smtClean="0">
                <a:solidFill>
                  <a:srgbClr val="3404BC"/>
                </a:solidFill>
              </a:rPr>
              <a:t>được</a:t>
            </a:r>
            <a:r>
              <a:rPr lang="en-US" sz="4000" dirty="0" smtClean="0">
                <a:solidFill>
                  <a:srgbClr val="3404BC"/>
                </a:solidFill>
              </a:rPr>
              <a:t> </a:t>
            </a:r>
            <a:r>
              <a:rPr lang="en-US" sz="4000" dirty="0" err="1" smtClean="0">
                <a:solidFill>
                  <a:srgbClr val="3404BC"/>
                </a:solidFill>
              </a:rPr>
              <a:t>giúp</a:t>
            </a:r>
            <a:r>
              <a:rPr lang="en-US" sz="4000" dirty="0" smtClean="0">
                <a:solidFill>
                  <a:srgbClr val="3404BC"/>
                </a:solidFill>
              </a:rPr>
              <a:t> </a:t>
            </a:r>
            <a:r>
              <a:rPr lang="en-US" sz="4000" dirty="0" err="1" smtClean="0">
                <a:solidFill>
                  <a:srgbClr val="3404BC"/>
                </a:solidFill>
              </a:rPr>
              <a:t>đỡ</a:t>
            </a:r>
            <a:r>
              <a:rPr lang="en-US" sz="4000" dirty="0" smtClean="0">
                <a:solidFill>
                  <a:srgbClr val="3404BC"/>
                </a:solidFill>
              </a:rPr>
              <a:t> </a:t>
            </a:r>
            <a:r>
              <a:rPr lang="en-US" sz="4000" dirty="0" err="1" smtClean="0">
                <a:solidFill>
                  <a:srgbClr val="3404BC"/>
                </a:solidFill>
              </a:rPr>
              <a:t>liên</a:t>
            </a:r>
            <a:r>
              <a:rPr lang="en-US" sz="4000" dirty="0" smtClean="0">
                <a:solidFill>
                  <a:srgbClr val="3404BC"/>
                </a:solidFill>
              </a:rPr>
              <a:t> </a:t>
            </a:r>
            <a:r>
              <a:rPr lang="en-US" sz="4000" dirty="0" err="1" smtClean="0">
                <a:solidFill>
                  <a:srgbClr val="3404BC"/>
                </a:solidFill>
              </a:rPr>
              <a:t>hệ</a:t>
            </a:r>
            <a:r>
              <a:rPr lang="en-US" sz="4000" dirty="0" smtClean="0">
                <a:solidFill>
                  <a:srgbClr val="3404BC"/>
                </a:solidFill>
              </a:rPr>
              <a:t> </a:t>
            </a:r>
            <a:r>
              <a:rPr lang="en-US" sz="4000" dirty="0" err="1" smtClean="0">
                <a:solidFill>
                  <a:srgbClr val="3404BC"/>
                </a:solidFill>
              </a:rPr>
              <a:t>ngay</a:t>
            </a:r>
            <a:r>
              <a:rPr lang="en-US" sz="4000" dirty="0" smtClean="0"/>
              <a:t> </a:t>
            </a:r>
            <a:r>
              <a:rPr lang="en-US" sz="4000" dirty="0" err="1" smtClean="0"/>
              <a:t>với</a:t>
            </a:r>
            <a:r>
              <a:rPr lang="en-US" sz="4000" dirty="0" smtClean="0"/>
              <a:t> </a:t>
            </a:r>
            <a:r>
              <a:rPr lang="en-US" sz="4000" dirty="0" err="1" smtClean="0"/>
              <a:t>đại</a:t>
            </a:r>
            <a:r>
              <a:rPr lang="en-US" sz="4000" dirty="0" smtClean="0"/>
              <a:t> </a:t>
            </a:r>
            <a:r>
              <a:rPr lang="en-US" sz="4000" dirty="0" err="1" smtClean="0"/>
              <a:t>diện</a:t>
            </a:r>
            <a:r>
              <a:rPr lang="en-US" sz="4000" dirty="0" smtClean="0"/>
              <a:t> </a:t>
            </a:r>
            <a:r>
              <a:rPr lang="en-US" sz="4000" dirty="0" err="1" smtClean="0"/>
              <a:t>thích</a:t>
            </a:r>
            <a:r>
              <a:rPr lang="en-US" sz="4000" dirty="0" smtClean="0"/>
              <a:t> </a:t>
            </a:r>
            <a:r>
              <a:rPr lang="en-US" sz="4000" dirty="0" err="1" smtClean="0"/>
              <a:t>hợp</a:t>
            </a:r>
            <a:r>
              <a:rPr lang="en-US" sz="4000" dirty="0" smtClean="0"/>
              <a:t> </a:t>
            </a:r>
            <a:r>
              <a:rPr lang="en-US" sz="4000" dirty="0" err="1" smtClean="0"/>
              <a:t>gần</a:t>
            </a:r>
            <a:r>
              <a:rPr lang="en-US" sz="4000" dirty="0" smtClean="0"/>
              <a:t> </a:t>
            </a:r>
            <a:r>
              <a:rPr lang="en-US" sz="4000" dirty="0" err="1" smtClean="0"/>
              <a:t>nhất</a:t>
            </a:r>
            <a:r>
              <a:rPr lang="en-US" sz="4000" dirty="0" smtClean="0"/>
              <a:t> </a:t>
            </a:r>
            <a:r>
              <a:rPr lang="en-US" sz="4000" dirty="0" err="1" smtClean="0"/>
              <a:t>của</a:t>
            </a:r>
            <a:r>
              <a:rPr lang="en-US" sz="4000" dirty="0" smtClean="0"/>
              <a:t> </a:t>
            </a:r>
            <a:r>
              <a:rPr lang="en-US" sz="4000" dirty="0" err="1" smtClean="0"/>
              <a:t>quốc</a:t>
            </a:r>
            <a:r>
              <a:rPr lang="en-US" sz="4000" dirty="0" smtClean="0"/>
              <a:t> </a:t>
            </a:r>
            <a:r>
              <a:rPr lang="en-US" sz="4000" dirty="0" err="1" smtClean="0"/>
              <a:t>gia</a:t>
            </a:r>
            <a:r>
              <a:rPr lang="en-US" sz="4000" dirty="0" smtClean="0"/>
              <a:t> </a:t>
            </a:r>
            <a:r>
              <a:rPr lang="en-US" sz="4000" dirty="0" err="1" smtClean="0"/>
              <a:t>mà</a:t>
            </a:r>
            <a:r>
              <a:rPr lang="en-US" sz="4000" dirty="0" smtClean="0"/>
              <a:t> </a:t>
            </a:r>
            <a:r>
              <a:rPr lang="en-US" sz="4000" dirty="0" err="1" smtClean="0"/>
              <a:t>người</a:t>
            </a:r>
            <a:r>
              <a:rPr lang="en-US" sz="4000" dirty="0" smtClean="0"/>
              <a:t> </a:t>
            </a:r>
            <a:r>
              <a:rPr lang="en-US" sz="4000" dirty="0" err="1" smtClean="0"/>
              <a:t>đó</a:t>
            </a:r>
            <a:r>
              <a:rPr lang="en-US" sz="4000" dirty="0" smtClean="0"/>
              <a:t> </a:t>
            </a:r>
            <a:r>
              <a:rPr lang="en-US" sz="4000" dirty="0" err="1" smtClean="0"/>
              <a:t>là</a:t>
            </a:r>
            <a:r>
              <a:rPr lang="en-US" sz="4000" dirty="0" smtClean="0"/>
              <a:t> </a:t>
            </a:r>
            <a:r>
              <a:rPr lang="en-US" sz="4000" dirty="0" err="1" smtClean="0"/>
              <a:t>công</a:t>
            </a:r>
            <a:r>
              <a:rPr lang="en-US" sz="4000" dirty="0" smtClean="0"/>
              <a:t> </a:t>
            </a:r>
            <a:r>
              <a:rPr lang="en-US" sz="4000" dirty="0" err="1" smtClean="0"/>
              <a:t>dân</a:t>
            </a:r>
            <a:r>
              <a:rPr lang="en-US" sz="4000" dirty="0" smtClean="0"/>
              <a:t>.</a:t>
            </a:r>
          </a:p>
          <a:p>
            <a:pPr algn="just"/>
            <a:endParaRPr lang="en-US" sz="4000" dirty="0">
              <a:solidFill>
                <a:srgbClr val="7030A0"/>
              </a:solidFill>
            </a:endParaRPr>
          </a:p>
          <a:p>
            <a:pPr algn="just"/>
            <a:r>
              <a:rPr lang="en-US" sz="4000" dirty="0" smtClean="0">
                <a:solidFill>
                  <a:srgbClr val="7030A0"/>
                </a:solidFill>
              </a:rPr>
              <a:t>     </a:t>
            </a:r>
            <a:r>
              <a:rPr lang="en-US" sz="4000" dirty="0" err="1" smtClean="0">
                <a:solidFill>
                  <a:srgbClr val="7030A0"/>
                </a:solidFill>
              </a:rPr>
              <a:t>Nếu</a:t>
            </a:r>
            <a:r>
              <a:rPr lang="en-US" sz="4000" dirty="0" smtClean="0">
                <a:solidFill>
                  <a:srgbClr val="7030A0"/>
                </a:solidFill>
              </a:rPr>
              <a:t> </a:t>
            </a:r>
            <a:r>
              <a:rPr lang="en-US" sz="4000" dirty="0" err="1" smtClean="0">
                <a:solidFill>
                  <a:srgbClr val="7030A0"/>
                </a:solidFill>
              </a:rPr>
              <a:t>người</a:t>
            </a:r>
            <a:r>
              <a:rPr lang="en-US" sz="4000" dirty="0" smtClean="0">
                <a:solidFill>
                  <a:srgbClr val="7030A0"/>
                </a:solidFill>
              </a:rPr>
              <a:t> </a:t>
            </a:r>
            <a:r>
              <a:rPr lang="en-US" sz="4000" dirty="0" err="1" smtClean="0">
                <a:solidFill>
                  <a:srgbClr val="7030A0"/>
                </a:solidFill>
              </a:rPr>
              <a:t>đó</a:t>
            </a:r>
            <a:r>
              <a:rPr lang="en-US" sz="4000" dirty="0" smtClean="0">
                <a:solidFill>
                  <a:srgbClr val="7030A0"/>
                </a:solidFill>
              </a:rPr>
              <a:t> </a:t>
            </a:r>
            <a:r>
              <a:rPr lang="en-US" sz="4000" dirty="0" err="1" smtClean="0">
                <a:solidFill>
                  <a:srgbClr val="7030A0"/>
                </a:solidFill>
              </a:rPr>
              <a:t>là</a:t>
            </a:r>
            <a:r>
              <a:rPr lang="en-US" sz="4000" dirty="0" smtClean="0">
                <a:solidFill>
                  <a:srgbClr val="7030A0"/>
                </a:solidFill>
              </a:rPr>
              <a:t> </a:t>
            </a:r>
            <a:r>
              <a:rPr lang="en-US" sz="4000" dirty="0" err="1" smtClean="0">
                <a:solidFill>
                  <a:srgbClr val="7030A0"/>
                </a:solidFill>
              </a:rPr>
              <a:t>người</a:t>
            </a:r>
            <a:r>
              <a:rPr lang="en-US" sz="4000" dirty="0" smtClean="0">
                <a:solidFill>
                  <a:srgbClr val="7030A0"/>
                </a:solidFill>
              </a:rPr>
              <a:t> </a:t>
            </a:r>
            <a:r>
              <a:rPr lang="en-US" sz="4000" dirty="0" err="1" smtClean="0">
                <a:solidFill>
                  <a:srgbClr val="7030A0"/>
                </a:solidFill>
              </a:rPr>
              <a:t>không</a:t>
            </a:r>
            <a:r>
              <a:rPr lang="en-US" sz="4000" dirty="0" smtClean="0">
                <a:solidFill>
                  <a:srgbClr val="7030A0"/>
                </a:solidFill>
              </a:rPr>
              <a:t> </a:t>
            </a:r>
            <a:r>
              <a:rPr lang="en-US" sz="4000" dirty="0" err="1" smtClean="0">
                <a:solidFill>
                  <a:srgbClr val="7030A0"/>
                </a:solidFill>
              </a:rPr>
              <a:t>quốc</a:t>
            </a:r>
            <a:r>
              <a:rPr lang="en-US" sz="4000" dirty="0" smtClean="0">
                <a:solidFill>
                  <a:srgbClr val="7030A0"/>
                </a:solidFill>
              </a:rPr>
              <a:t> </a:t>
            </a:r>
            <a:r>
              <a:rPr lang="en-US" sz="4000" dirty="0" err="1" smtClean="0">
                <a:solidFill>
                  <a:srgbClr val="7030A0"/>
                </a:solidFill>
              </a:rPr>
              <a:t>tịch</a:t>
            </a:r>
            <a:r>
              <a:rPr lang="en-US" sz="4000" dirty="0" smtClean="0">
                <a:solidFill>
                  <a:srgbClr val="7030A0"/>
                </a:solidFill>
              </a:rPr>
              <a:t> </a:t>
            </a:r>
            <a:r>
              <a:rPr lang="en-US" sz="4000" dirty="0" err="1" smtClean="0">
                <a:solidFill>
                  <a:srgbClr val="7030A0"/>
                </a:solidFill>
              </a:rPr>
              <a:t>thì</a:t>
            </a:r>
            <a:r>
              <a:rPr lang="en-US" sz="4000" dirty="0" smtClean="0">
                <a:solidFill>
                  <a:srgbClr val="7030A0"/>
                </a:solidFill>
              </a:rPr>
              <a:t> </a:t>
            </a:r>
            <a:r>
              <a:rPr lang="en-US" sz="4000" dirty="0" err="1" smtClean="0">
                <a:solidFill>
                  <a:srgbClr val="7030A0"/>
                </a:solidFill>
              </a:rPr>
              <a:t>liên</a:t>
            </a:r>
            <a:r>
              <a:rPr lang="en-US" sz="4000" dirty="0" smtClean="0">
                <a:solidFill>
                  <a:srgbClr val="7030A0"/>
                </a:solidFill>
              </a:rPr>
              <a:t> </a:t>
            </a:r>
            <a:r>
              <a:rPr lang="en-US" sz="4000" dirty="0" err="1" smtClean="0">
                <a:solidFill>
                  <a:srgbClr val="7030A0"/>
                </a:solidFill>
              </a:rPr>
              <a:t>hệ</a:t>
            </a:r>
            <a:r>
              <a:rPr lang="en-US" sz="4000" dirty="0" smtClean="0">
                <a:solidFill>
                  <a:srgbClr val="7030A0"/>
                </a:solidFill>
              </a:rPr>
              <a:t> </a:t>
            </a:r>
            <a:r>
              <a:rPr lang="en-US" sz="4000" dirty="0" err="1" smtClean="0">
                <a:solidFill>
                  <a:srgbClr val="7030A0"/>
                </a:solidFill>
              </a:rPr>
              <a:t>với</a:t>
            </a:r>
            <a:r>
              <a:rPr lang="en-US" sz="4000" dirty="0" smtClean="0">
                <a:solidFill>
                  <a:srgbClr val="7030A0"/>
                </a:solidFill>
              </a:rPr>
              <a:t> </a:t>
            </a:r>
            <a:r>
              <a:rPr lang="en-US" sz="4000" dirty="0" err="1" smtClean="0">
                <a:solidFill>
                  <a:srgbClr val="7030A0"/>
                </a:solidFill>
              </a:rPr>
              <a:t>đại</a:t>
            </a:r>
            <a:r>
              <a:rPr lang="en-US" sz="4000" dirty="0" smtClean="0">
                <a:solidFill>
                  <a:srgbClr val="7030A0"/>
                </a:solidFill>
              </a:rPr>
              <a:t> </a:t>
            </a:r>
            <a:r>
              <a:rPr lang="en-US" sz="4000" dirty="0" err="1" smtClean="0">
                <a:solidFill>
                  <a:srgbClr val="7030A0"/>
                </a:solidFill>
              </a:rPr>
              <a:t>diện</a:t>
            </a:r>
            <a:r>
              <a:rPr lang="en-US" sz="4000" dirty="0" smtClean="0">
                <a:solidFill>
                  <a:srgbClr val="7030A0"/>
                </a:solidFill>
              </a:rPr>
              <a:t> </a:t>
            </a:r>
            <a:r>
              <a:rPr lang="en-US" sz="4000" dirty="0" err="1" smtClean="0">
                <a:solidFill>
                  <a:srgbClr val="7030A0"/>
                </a:solidFill>
              </a:rPr>
              <a:t>của</a:t>
            </a:r>
            <a:r>
              <a:rPr lang="en-US" sz="4000" dirty="0" smtClean="0">
                <a:solidFill>
                  <a:srgbClr val="7030A0"/>
                </a:solidFill>
              </a:rPr>
              <a:t> </a:t>
            </a:r>
            <a:r>
              <a:rPr lang="en-US" sz="4000" dirty="0" err="1" smtClean="0">
                <a:solidFill>
                  <a:srgbClr val="7030A0"/>
                </a:solidFill>
              </a:rPr>
              <a:t>quốc</a:t>
            </a:r>
            <a:r>
              <a:rPr lang="en-US" sz="4000" dirty="0" smtClean="0">
                <a:solidFill>
                  <a:srgbClr val="7030A0"/>
                </a:solidFill>
              </a:rPr>
              <a:t> </a:t>
            </a:r>
            <a:r>
              <a:rPr lang="en-US" sz="4000" dirty="0" err="1" smtClean="0">
                <a:solidFill>
                  <a:srgbClr val="7030A0"/>
                </a:solidFill>
              </a:rPr>
              <a:t>gia</a:t>
            </a:r>
            <a:r>
              <a:rPr lang="en-US" sz="4000" dirty="0" smtClean="0">
                <a:solidFill>
                  <a:srgbClr val="7030A0"/>
                </a:solidFill>
              </a:rPr>
              <a:t> </a:t>
            </a:r>
            <a:r>
              <a:rPr lang="en-US" sz="4000" dirty="0" err="1" smtClean="0">
                <a:solidFill>
                  <a:srgbClr val="7030A0"/>
                </a:solidFill>
              </a:rPr>
              <a:t>nơi</a:t>
            </a:r>
            <a:r>
              <a:rPr lang="en-US" sz="4000" dirty="0" smtClean="0">
                <a:solidFill>
                  <a:srgbClr val="7030A0"/>
                </a:solidFill>
              </a:rPr>
              <a:t> </a:t>
            </a:r>
            <a:r>
              <a:rPr lang="en-US" sz="4000" dirty="0" err="1" smtClean="0">
                <a:solidFill>
                  <a:srgbClr val="7030A0"/>
                </a:solidFill>
              </a:rPr>
              <a:t>người</a:t>
            </a:r>
            <a:r>
              <a:rPr lang="en-US" sz="4000" dirty="0" smtClean="0">
                <a:solidFill>
                  <a:srgbClr val="7030A0"/>
                </a:solidFill>
              </a:rPr>
              <a:t> </a:t>
            </a:r>
            <a:r>
              <a:rPr lang="en-US" sz="4000" dirty="0" err="1" smtClean="0">
                <a:solidFill>
                  <a:srgbClr val="7030A0"/>
                </a:solidFill>
              </a:rPr>
              <a:t>đó</a:t>
            </a:r>
            <a:r>
              <a:rPr lang="en-US" sz="4000" dirty="0" smtClean="0">
                <a:solidFill>
                  <a:srgbClr val="7030A0"/>
                </a:solidFill>
              </a:rPr>
              <a:t> </a:t>
            </a:r>
            <a:r>
              <a:rPr lang="en-US" sz="4000" dirty="0" err="1" smtClean="0">
                <a:solidFill>
                  <a:srgbClr val="7030A0"/>
                </a:solidFill>
              </a:rPr>
              <a:t>thường</a:t>
            </a:r>
            <a:r>
              <a:rPr lang="en-US" sz="4000" dirty="0" smtClean="0">
                <a:solidFill>
                  <a:srgbClr val="7030A0"/>
                </a:solidFill>
              </a:rPr>
              <a:t> </a:t>
            </a:r>
            <a:r>
              <a:rPr lang="en-US" sz="4000" dirty="0" err="1" smtClean="0">
                <a:solidFill>
                  <a:srgbClr val="7030A0"/>
                </a:solidFill>
              </a:rPr>
              <a:t>trú</a:t>
            </a:r>
            <a:r>
              <a:rPr lang="en-US" sz="4000" dirty="0" smtClean="0">
                <a:solidFill>
                  <a:srgbClr val="7030A0"/>
                </a:solidFill>
              </a:rPr>
              <a:t>.</a:t>
            </a:r>
          </a:p>
          <a:p>
            <a:endParaRPr lang="en-US" dirty="0"/>
          </a:p>
        </p:txBody>
      </p:sp>
    </p:spTree>
    <p:extLst>
      <p:ext uri="{BB962C8B-B14F-4D97-AF65-F5344CB8AC3E}">
        <p14:creationId xmlns:p14="http://schemas.microsoft.com/office/powerpoint/2010/main" val="466510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arn(inVertical)">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86690" y="838199"/>
            <a:ext cx="10335491" cy="2215991"/>
          </a:xfrm>
          <a:prstGeom prst="rect">
            <a:avLst/>
          </a:prstGeom>
          <a:noFill/>
        </p:spPr>
        <p:txBody>
          <a:bodyPr wrap="square" rtlCol="0">
            <a:spAutoFit/>
          </a:bodyPr>
          <a:lstStyle/>
          <a:p>
            <a:pPr algn="just"/>
            <a:r>
              <a:rPr lang="en-US" sz="4000" dirty="0" err="1" smtClean="0"/>
              <a:t>Quốc</a:t>
            </a:r>
            <a:r>
              <a:rPr lang="en-US" sz="4000" dirty="0" smtClean="0"/>
              <a:t> </a:t>
            </a:r>
            <a:r>
              <a:rPr lang="en-US" sz="4000" dirty="0" err="1" smtClean="0"/>
              <a:t>gia</a:t>
            </a:r>
            <a:r>
              <a:rPr lang="en-US" sz="4000" dirty="0" smtClean="0"/>
              <a:t> </a:t>
            </a:r>
            <a:r>
              <a:rPr lang="en-US" sz="4000" dirty="0" err="1" smtClean="0"/>
              <a:t>giam</a:t>
            </a:r>
            <a:r>
              <a:rPr lang="en-US" sz="4000" dirty="0" smtClean="0"/>
              <a:t> </a:t>
            </a:r>
            <a:r>
              <a:rPr lang="en-US" sz="4000" dirty="0" err="1" smtClean="0"/>
              <a:t>giữ</a:t>
            </a:r>
            <a:r>
              <a:rPr lang="en-US" sz="4000" dirty="0" smtClean="0"/>
              <a:t> </a:t>
            </a:r>
            <a:r>
              <a:rPr lang="en-US" sz="4000" dirty="0" err="1" smtClean="0"/>
              <a:t>người</a:t>
            </a:r>
            <a:r>
              <a:rPr lang="en-US" sz="4000" dirty="0" smtClean="0"/>
              <a:t> </a:t>
            </a:r>
            <a:r>
              <a:rPr lang="en-US" sz="4000" dirty="0" err="1" smtClean="0"/>
              <a:t>đó</a:t>
            </a:r>
            <a:r>
              <a:rPr lang="en-US" sz="4000" dirty="0" smtClean="0"/>
              <a:t> </a:t>
            </a:r>
            <a:r>
              <a:rPr lang="en-US" sz="4000" dirty="0" err="1" smtClean="0"/>
              <a:t>phải</a:t>
            </a:r>
            <a:r>
              <a:rPr lang="en-US" sz="4000" dirty="0" smtClean="0"/>
              <a:t> </a:t>
            </a:r>
            <a:r>
              <a:rPr lang="en-US" sz="4000" b="1" dirty="0" err="1" smtClean="0">
                <a:solidFill>
                  <a:srgbClr val="3404BC"/>
                </a:solidFill>
              </a:rPr>
              <a:t>thông</a:t>
            </a:r>
            <a:r>
              <a:rPr lang="en-US" sz="4000" b="1" dirty="0" smtClean="0">
                <a:solidFill>
                  <a:srgbClr val="3404BC"/>
                </a:solidFill>
              </a:rPr>
              <a:t> </a:t>
            </a:r>
            <a:r>
              <a:rPr lang="en-US" sz="4000" b="1" dirty="0" err="1" smtClean="0">
                <a:solidFill>
                  <a:srgbClr val="3404BC"/>
                </a:solidFill>
              </a:rPr>
              <a:t>báo</a:t>
            </a:r>
            <a:r>
              <a:rPr lang="en-US" sz="4000" b="1" dirty="0" smtClean="0">
                <a:solidFill>
                  <a:srgbClr val="3404BC"/>
                </a:solidFill>
              </a:rPr>
              <a:t> </a:t>
            </a:r>
            <a:r>
              <a:rPr lang="en-US" sz="4000" dirty="0" err="1" smtClean="0"/>
              <a:t>ngay</a:t>
            </a:r>
            <a:r>
              <a:rPr lang="en-US" sz="4000" dirty="0" smtClean="0"/>
              <a:t> </a:t>
            </a:r>
            <a:r>
              <a:rPr lang="en-US" sz="4000" dirty="0" err="1" smtClean="0"/>
              <a:t>cho</a:t>
            </a:r>
            <a:r>
              <a:rPr lang="en-US" sz="4000" dirty="0" smtClean="0"/>
              <a:t> </a:t>
            </a:r>
            <a:r>
              <a:rPr lang="en-US" sz="4000" dirty="0" err="1" smtClean="0"/>
              <a:t>quốc</a:t>
            </a:r>
            <a:r>
              <a:rPr lang="en-US" sz="4000" dirty="0" smtClean="0"/>
              <a:t> </a:t>
            </a:r>
            <a:r>
              <a:rPr lang="en-US" sz="4000" dirty="0" err="1" smtClean="0"/>
              <a:t>gia</a:t>
            </a:r>
            <a:r>
              <a:rPr lang="en-US" sz="4000" dirty="0" smtClean="0"/>
              <a:t> </a:t>
            </a:r>
            <a:r>
              <a:rPr lang="en-US" sz="4000" dirty="0" err="1" smtClean="0"/>
              <a:t>mà</a:t>
            </a:r>
            <a:r>
              <a:rPr lang="en-US" sz="4000" dirty="0" smtClean="0"/>
              <a:t> </a:t>
            </a:r>
            <a:r>
              <a:rPr lang="en-US" sz="4000" dirty="0" err="1" smtClean="0"/>
              <a:t>người</a:t>
            </a:r>
            <a:r>
              <a:rPr lang="en-US" sz="4000" dirty="0" smtClean="0"/>
              <a:t> </a:t>
            </a:r>
            <a:r>
              <a:rPr lang="en-US" sz="4000" dirty="0" err="1" smtClean="0"/>
              <a:t>đó</a:t>
            </a:r>
            <a:r>
              <a:rPr lang="en-US" sz="4000" dirty="0" smtClean="0"/>
              <a:t> </a:t>
            </a:r>
            <a:r>
              <a:rPr lang="en-US" sz="4000" dirty="0" err="1" smtClean="0"/>
              <a:t>là</a:t>
            </a:r>
            <a:r>
              <a:rPr lang="en-US" sz="4000" dirty="0" smtClean="0"/>
              <a:t> </a:t>
            </a:r>
            <a:r>
              <a:rPr lang="en-US" sz="4000" dirty="0" err="1" smtClean="0"/>
              <a:t>công</a:t>
            </a:r>
            <a:r>
              <a:rPr lang="en-US" sz="4000" dirty="0" smtClean="0"/>
              <a:t> </a:t>
            </a:r>
            <a:r>
              <a:rPr lang="en-US" sz="4000" dirty="0" err="1" smtClean="0"/>
              <a:t>dân</a:t>
            </a:r>
            <a:r>
              <a:rPr lang="en-US" sz="4000" dirty="0" smtClean="0"/>
              <a:t> </a:t>
            </a:r>
            <a:r>
              <a:rPr lang="en-US" sz="4000" dirty="0" err="1" smtClean="0"/>
              <a:t>hoặc</a:t>
            </a:r>
            <a:r>
              <a:rPr lang="en-US" sz="4000" dirty="0" smtClean="0"/>
              <a:t> </a:t>
            </a:r>
            <a:r>
              <a:rPr lang="en-US" sz="4000" dirty="0" err="1" smtClean="0"/>
              <a:t>cư</a:t>
            </a:r>
            <a:r>
              <a:rPr lang="en-US" sz="4000" dirty="0" smtClean="0"/>
              <a:t> </a:t>
            </a:r>
            <a:r>
              <a:rPr lang="en-US" sz="4000" dirty="0" err="1" smtClean="0"/>
              <a:t>trú</a:t>
            </a:r>
            <a:r>
              <a:rPr lang="en-US" sz="4000" dirty="0" smtClean="0"/>
              <a:t> </a:t>
            </a:r>
            <a:r>
              <a:rPr lang="en-US" sz="4000" dirty="0" err="1" smtClean="0"/>
              <a:t>về</a:t>
            </a:r>
            <a:r>
              <a:rPr lang="en-US" sz="4000" dirty="0" smtClean="0"/>
              <a:t> </a:t>
            </a:r>
            <a:r>
              <a:rPr lang="en-US" sz="4000" dirty="0" err="1" smtClean="0"/>
              <a:t>việc</a:t>
            </a:r>
            <a:r>
              <a:rPr lang="en-US" sz="4000" dirty="0" smtClean="0"/>
              <a:t> </a:t>
            </a:r>
            <a:r>
              <a:rPr lang="en-US" sz="4000" dirty="0" err="1" smtClean="0"/>
              <a:t>người</a:t>
            </a:r>
            <a:r>
              <a:rPr lang="en-US" sz="4000" dirty="0" smtClean="0"/>
              <a:t> </a:t>
            </a:r>
            <a:r>
              <a:rPr lang="en-US" sz="4000" dirty="0" err="1" smtClean="0"/>
              <a:t>đó</a:t>
            </a:r>
            <a:r>
              <a:rPr lang="en-US" sz="4000" dirty="0" smtClean="0"/>
              <a:t> </a:t>
            </a:r>
            <a:r>
              <a:rPr lang="en-US" sz="4000" dirty="0" err="1" smtClean="0"/>
              <a:t>bị</a:t>
            </a:r>
            <a:r>
              <a:rPr lang="en-US" sz="4000" dirty="0" smtClean="0"/>
              <a:t> </a:t>
            </a:r>
            <a:r>
              <a:rPr lang="en-US" sz="4000" dirty="0" err="1" smtClean="0"/>
              <a:t>bắt</a:t>
            </a:r>
            <a:r>
              <a:rPr lang="en-US" sz="4000" dirty="0" smtClean="0"/>
              <a:t> </a:t>
            </a:r>
            <a:r>
              <a:rPr lang="en-US" sz="4000" dirty="0" err="1" smtClean="0"/>
              <a:t>giữ</a:t>
            </a:r>
            <a:r>
              <a:rPr lang="en-US" sz="4000" dirty="0" smtClean="0"/>
              <a:t> </a:t>
            </a:r>
            <a:r>
              <a:rPr lang="en-US" sz="4000" dirty="0" err="1" smtClean="0"/>
              <a:t>và</a:t>
            </a:r>
            <a:r>
              <a:rPr lang="en-US" sz="4000" dirty="0" smtClean="0"/>
              <a:t> </a:t>
            </a:r>
            <a:r>
              <a:rPr lang="en-US" sz="4000" dirty="0" err="1" smtClean="0"/>
              <a:t>lý</a:t>
            </a:r>
            <a:r>
              <a:rPr lang="en-US" sz="4000" dirty="0" smtClean="0"/>
              <a:t> do </a:t>
            </a:r>
            <a:r>
              <a:rPr lang="en-US" sz="4000" dirty="0" err="1" smtClean="0"/>
              <a:t>bị</a:t>
            </a:r>
            <a:r>
              <a:rPr lang="en-US" sz="4000" dirty="0" smtClean="0"/>
              <a:t> </a:t>
            </a:r>
            <a:r>
              <a:rPr lang="en-US" sz="4000" dirty="0" err="1" smtClean="0"/>
              <a:t>bắt</a:t>
            </a:r>
            <a:r>
              <a:rPr lang="en-US" sz="4000" dirty="0" smtClean="0"/>
              <a:t> </a:t>
            </a:r>
            <a:r>
              <a:rPr lang="en-US" sz="4000" dirty="0" err="1" smtClean="0"/>
              <a:t>giữ</a:t>
            </a:r>
            <a:r>
              <a:rPr lang="en-US" sz="4000" dirty="0" smtClean="0"/>
              <a:t>. </a:t>
            </a:r>
          </a:p>
          <a:p>
            <a:endParaRPr lang="en-US" dirty="0"/>
          </a:p>
        </p:txBody>
      </p:sp>
    </p:spTree>
    <p:extLst>
      <p:ext uri="{BB962C8B-B14F-4D97-AF65-F5344CB8AC3E}">
        <p14:creationId xmlns:p14="http://schemas.microsoft.com/office/powerpoint/2010/main" val="32068855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10491" y="616528"/>
            <a:ext cx="10598727" cy="4278094"/>
          </a:xfrm>
          <a:prstGeom prst="rect">
            <a:avLst/>
          </a:prstGeom>
          <a:noFill/>
        </p:spPr>
        <p:txBody>
          <a:bodyPr wrap="square" rtlCol="0">
            <a:spAutoFit/>
          </a:bodyPr>
          <a:lstStyle/>
          <a:p>
            <a:pPr algn="just">
              <a:buFontTx/>
              <a:buChar char="-"/>
            </a:pPr>
            <a:r>
              <a:rPr lang="en-US" sz="4000" dirty="0" smtClean="0"/>
              <a:t> </a:t>
            </a:r>
            <a:r>
              <a:rPr lang="en-US" sz="4000" dirty="0" err="1" smtClean="0"/>
              <a:t>Quốc</a:t>
            </a:r>
            <a:r>
              <a:rPr lang="en-US" sz="4000" dirty="0" smtClean="0"/>
              <a:t> </a:t>
            </a:r>
            <a:r>
              <a:rPr lang="en-US" sz="4000" dirty="0" err="1" smtClean="0"/>
              <a:t>gia</a:t>
            </a:r>
            <a:r>
              <a:rPr lang="en-US" sz="4000" dirty="0" smtClean="0"/>
              <a:t> </a:t>
            </a:r>
            <a:r>
              <a:rPr lang="en-US" sz="4000" dirty="0" err="1" smtClean="0"/>
              <a:t>tiến</a:t>
            </a:r>
            <a:r>
              <a:rPr lang="en-US" sz="4000" dirty="0" smtClean="0"/>
              <a:t> </a:t>
            </a:r>
            <a:r>
              <a:rPr lang="en-US" sz="4000" dirty="0" err="1" smtClean="0"/>
              <a:t>hành</a:t>
            </a:r>
            <a:r>
              <a:rPr lang="en-US" sz="4000" dirty="0" smtClean="0"/>
              <a:t> </a:t>
            </a:r>
            <a:r>
              <a:rPr lang="en-US" sz="4000" dirty="0" err="1" smtClean="0"/>
              <a:t>điều</a:t>
            </a:r>
            <a:r>
              <a:rPr lang="en-US" sz="4000" dirty="0" smtClean="0"/>
              <a:t> </a:t>
            </a:r>
            <a:r>
              <a:rPr lang="en-US" sz="4000" dirty="0" err="1" smtClean="0"/>
              <a:t>tra</a:t>
            </a:r>
            <a:r>
              <a:rPr lang="en-US" sz="4000" dirty="0" smtClean="0"/>
              <a:t> </a:t>
            </a:r>
            <a:r>
              <a:rPr lang="en-US" sz="4000" dirty="0" err="1" smtClean="0"/>
              <a:t>sơ</a:t>
            </a:r>
            <a:r>
              <a:rPr lang="en-US" sz="4000" dirty="0" smtClean="0"/>
              <a:t> </a:t>
            </a:r>
            <a:r>
              <a:rPr lang="en-US" sz="4000" dirty="0" err="1" smtClean="0"/>
              <a:t>bộ</a:t>
            </a:r>
            <a:r>
              <a:rPr lang="en-US" sz="4000" dirty="0" smtClean="0"/>
              <a:t> </a:t>
            </a:r>
            <a:r>
              <a:rPr lang="en-US" sz="4000" dirty="0" err="1" smtClean="0"/>
              <a:t>phải</a:t>
            </a:r>
            <a:r>
              <a:rPr lang="en-US" sz="4000" dirty="0" smtClean="0"/>
              <a:t> </a:t>
            </a:r>
            <a:r>
              <a:rPr lang="en-US" sz="4000" dirty="0" err="1" smtClean="0"/>
              <a:t>nhanh</a:t>
            </a:r>
            <a:r>
              <a:rPr lang="en-US" sz="4000" dirty="0" smtClean="0"/>
              <a:t> </a:t>
            </a:r>
            <a:r>
              <a:rPr lang="en-US" sz="4000" dirty="0" err="1" smtClean="0"/>
              <a:t>chóng</a:t>
            </a:r>
            <a:r>
              <a:rPr lang="en-US" sz="4000" dirty="0" smtClean="0"/>
              <a:t> </a:t>
            </a:r>
            <a:r>
              <a:rPr lang="en-US" sz="4000" dirty="0" err="1" smtClean="0"/>
              <a:t>thông</a:t>
            </a:r>
            <a:r>
              <a:rPr lang="en-US" sz="4000" dirty="0" smtClean="0"/>
              <a:t> </a:t>
            </a:r>
            <a:r>
              <a:rPr lang="en-US" sz="4000" dirty="0" err="1" smtClean="0"/>
              <a:t>báo</a:t>
            </a:r>
            <a:r>
              <a:rPr lang="en-US" sz="4000" dirty="0" smtClean="0"/>
              <a:t> </a:t>
            </a:r>
            <a:r>
              <a:rPr lang="en-US" sz="4000" dirty="0" err="1" smtClean="0"/>
              <a:t>kết</a:t>
            </a:r>
            <a:r>
              <a:rPr lang="en-US" sz="4000" dirty="0" smtClean="0"/>
              <a:t> </a:t>
            </a:r>
            <a:r>
              <a:rPr lang="en-US" sz="4000" dirty="0" err="1" smtClean="0"/>
              <a:t>quả</a:t>
            </a:r>
            <a:r>
              <a:rPr lang="en-US" sz="4000" dirty="0" smtClean="0"/>
              <a:t> </a:t>
            </a:r>
            <a:r>
              <a:rPr lang="en-US" sz="4000" dirty="0" err="1" smtClean="0"/>
              <a:t>điều</a:t>
            </a:r>
            <a:r>
              <a:rPr lang="en-US" sz="4000" dirty="0" smtClean="0"/>
              <a:t> </a:t>
            </a:r>
            <a:r>
              <a:rPr lang="en-US" sz="4000" dirty="0" err="1" smtClean="0"/>
              <a:t>tra</a:t>
            </a:r>
            <a:r>
              <a:rPr lang="en-US" sz="4000" dirty="0" smtClean="0"/>
              <a:t> </a:t>
            </a:r>
            <a:r>
              <a:rPr lang="en-US" sz="4000" dirty="0" err="1" smtClean="0"/>
              <a:t>của</a:t>
            </a:r>
            <a:r>
              <a:rPr lang="en-US" sz="4000" dirty="0" smtClean="0"/>
              <a:t> </a:t>
            </a:r>
            <a:r>
              <a:rPr lang="en-US" sz="4000" dirty="0" err="1" smtClean="0"/>
              <a:t>mình</a:t>
            </a:r>
            <a:r>
              <a:rPr lang="en-US" sz="4000" dirty="0" smtClean="0"/>
              <a:t> </a:t>
            </a:r>
            <a:r>
              <a:rPr lang="en-US" sz="4000" dirty="0" err="1" smtClean="0"/>
              <a:t>cho</a:t>
            </a:r>
            <a:r>
              <a:rPr lang="en-US" sz="4000" dirty="0" smtClean="0"/>
              <a:t> </a:t>
            </a:r>
            <a:r>
              <a:rPr lang="en-US" sz="4000" dirty="0" err="1" smtClean="0"/>
              <a:t>các</a:t>
            </a:r>
            <a:r>
              <a:rPr lang="en-US" sz="4000" dirty="0" smtClean="0"/>
              <a:t> </a:t>
            </a:r>
            <a:r>
              <a:rPr lang="en-US" sz="4000" dirty="0" err="1" smtClean="0"/>
              <a:t>quốc</a:t>
            </a:r>
            <a:r>
              <a:rPr lang="en-US" sz="4000" dirty="0" smtClean="0"/>
              <a:t> </a:t>
            </a:r>
            <a:r>
              <a:rPr lang="en-US" sz="4000" dirty="0" err="1" smtClean="0"/>
              <a:t>gia</a:t>
            </a:r>
            <a:r>
              <a:rPr lang="en-US" sz="4000" dirty="0" smtClean="0"/>
              <a:t> </a:t>
            </a:r>
            <a:r>
              <a:rPr lang="en-US" sz="4000" dirty="0" err="1" smtClean="0"/>
              <a:t>nói</a:t>
            </a:r>
            <a:r>
              <a:rPr lang="en-US" sz="4000" dirty="0" smtClean="0"/>
              <a:t> </a:t>
            </a:r>
            <a:r>
              <a:rPr lang="en-US" sz="4000" dirty="0" err="1" smtClean="0"/>
              <a:t>trên</a:t>
            </a:r>
            <a:r>
              <a:rPr lang="en-US" sz="4000" dirty="0" smtClean="0"/>
              <a:t> </a:t>
            </a:r>
            <a:r>
              <a:rPr lang="en-US" sz="4000" dirty="0" err="1" smtClean="0"/>
              <a:t>và</a:t>
            </a:r>
            <a:r>
              <a:rPr lang="en-US" sz="4000" dirty="0" smtClean="0"/>
              <a:t> </a:t>
            </a:r>
            <a:r>
              <a:rPr lang="en-US" sz="4000" dirty="0" err="1" smtClean="0"/>
              <a:t>cho</a:t>
            </a:r>
            <a:r>
              <a:rPr lang="en-US" sz="4000" dirty="0" smtClean="0"/>
              <a:t> </a:t>
            </a:r>
            <a:r>
              <a:rPr lang="en-US" sz="4000" dirty="0" err="1" smtClean="0"/>
              <a:t>biết</a:t>
            </a:r>
            <a:r>
              <a:rPr lang="en-US" sz="4000" dirty="0" smtClean="0"/>
              <a:t> </a:t>
            </a:r>
            <a:r>
              <a:rPr lang="en-US" sz="4000" dirty="0" err="1" smtClean="0"/>
              <a:t>có</a:t>
            </a:r>
            <a:r>
              <a:rPr lang="en-US" sz="4000" dirty="0" smtClean="0"/>
              <a:t> </a:t>
            </a:r>
            <a:r>
              <a:rPr lang="en-US" sz="4000" dirty="0" err="1" smtClean="0"/>
              <a:t>dự</a:t>
            </a:r>
            <a:r>
              <a:rPr lang="en-US" sz="4000" dirty="0" smtClean="0"/>
              <a:t> </a:t>
            </a:r>
            <a:r>
              <a:rPr lang="en-US" sz="4000" dirty="0" err="1" smtClean="0"/>
              <a:t>định</a:t>
            </a:r>
            <a:r>
              <a:rPr lang="en-US" sz="4000" dirty="0" smtClean="0"/>
              <a:t> </a:t>
            </a:r>
            <a:r>
              <a:rPr lang="en-US" sz="4000" dirty="0" err="1" smtClean="0"/>
              <a:t>xét</a:t>
            </a:r>
            <a:r>
              <a:rPr lang="en-US" sz="4000" dirty="0" smtClean="0"/>
              <a:t> </a:t>
            </a:r>
            <a:r>
              <a:rPr lang="en-US" sz="4000" dirty="0" err="1" smtClean="0"/>
              <a:t>xử</a:t>
            </a:r>
            <a:r>
              <a:rPr lang="en-US" sz="4000" dirty="0" smtClean="0"/>
              <a:t> hay </a:t>
            </a:r>
            <a:r>
              <a:rPr lang="en-US" sz="4000" dirty="0" err="1" smtClean="0"/>
              <a:t>không</a:t>
            </a:r>
            <a:r>
              <a:rPr lang="en-US" sz="4000" dirty="0" smtClean="0"/>
              <a:t>.</a:t>
            </a:r>
          </a:p>
          <a:p>
            <a:pPr algn="just">
              <a:buFontTx/>
              <a:buChar char="-"/>
            </a:pPr>
            <a:endParaRPr lang="en-US" sz="1400" dirty="0" smtClean="0">
              <a:solidFill>
                <a:srgbClr val="3404BC"/>
              </a:solidFill>
            </a:endParaRPr>
          </a:p>
          <a:p>
            <a:pPr algn="just"/>
            <a:r>
              <a:rPr lang="en-US" sz="4000" i="1" dirty="0" smtClean="0">
                <a:solidFill>
                  <a:srgbClr val="3404BC"/>
                </a:solidFill>
              </a:rPr>
              <a:t>- </a:t>
            </a:r>
            <a:r>
              <a:rPr lang="en-US" sz="4000" i="1" dirty="0" err="1" smtClean="0">
                <a:solidFill>
                  <a:srgbClr val="3404BC"/>
                </a:solidFill>
              </a:rPr>
              <a:t>Nếu</a:t>
            </a:r>
            <a:r>
              <a:rPr lang="en-US" sz="4000" i="1" dirty="0" smtClean="0">
                <a:solidFill>
                  <a:srgbClr val="3404BC"/>
                </a:solidFill>
              </a:rPr>
              <a:t> </a:t>
            </a:r>
            <a:r>
              <a:rPr lang="en-US" sz="4000" i="1" dirty="0" err="1" smtClean="0">
                <a:solidFill>
                  <a:srgbClr val="3404BC"/>
                </a:solidFill>
              </a:rPr>
              <a:t>quốc</a:t>
            </a:r>
            <a:r>
              <a:rPr lang="en-US" sz="4000" i="1" dirty="0" smtClean="0">
                <a:solidFill>
                  <a:srgbClr val="3404BC"/>
                </a:solidFill>
              </a:rPr>
              <a:t> </a:t>
            </a:r>
            <a:r>
              <a:rPr lang="en-US" sz="4000" i="1" dirty="0" err="1" smtClean="0">
                <a:solidFill>
                  <a:srgbClr val="3404BC"/>
                </a:solidFill>
              </a:rPr>
              <a:t>gia</a:t>
            </a:r>
            <a:r>
              <a:rPr lang="en-US" sz="4000" i="1" dirty="0" smtClean="0">
                <a:solidFill>
                  <a:srgbClr val="3404BC"/>
                </a:solidFill>
              </a:rPr>
              <a:t> </a:t>
            </a:r>
            <a:r>
              <a:rPr lang="en-US" sz="4000" i="1" dirty="0" err="1" smtClean="0">
                <a:solidFill>
                  <a:srgbClr val="3404BC"/>
                </a:solidFill>
              </a:rPr>
              <a:t>đó</a:t>
            </a:r>
            <a:r>
              <a:rPr lang="en-US" sz="4000" i="1" dirty="0" smtClean="0">
                <a:solidFill>
                  <a:srgbClr val="3404BC"/>
                </a:solidFill>
              </a:rPr>
              <a:t> </a:t>
            </a:r>
            <a:r>
              <a:rPr lang="en-US" sz="4000" i="1" dirty="0" err="1" smtClean="0">
                <a:solidFill>
                  <a:srgbClr val="3404BC"/>
                </a:solidFill>
              </a:rPr>
              <a:t>không</a:t>
            </a:r>
            <a:r>
              <a:rPr lang="en-US" sz="4000" i="1" dirty="0" smtClean="0">
                <a:solidFill>
                  <a:srgbClr val="3404BC"/>
                </a:solidFill>
              </a:rPr>
              <a:t> </a:t>
            </a:r>
            <a:r>
              <a:rPr lang="en-US" sz="4000" i="1" dirty="0" err="1" smtClean="0">
                <a:solidFill>
                  <a:srgbClr val="3404BC"/>
                </a:solidFill>
              </a:rPr>
              <a:t>dẫn</a:t>
            </a:r>
            <a:r>
              <a:rPr lang="en-US" sz="4000" i="1" dirty="0" smtClean="0">
                <a:solidFill>
                  <a:srgbClr val="3404BC"/>
                </a:solidFill>
              </a:rPr>
              <a:t> </a:t>
            </a:r>
            <a:r>
              <a:rPr lang="en-US" sz="4000" i="1" dirty="0" err="1" smtClean="0">
                <a:solidFill>
                  <a:srgbClr val="3404BC"/>
                </a:solidFill>
              </a:rPr>
              <a:t>độ</a:t>
            </a:r>
            <a:r>
              <a:rPr lang="en-US" sz="4000" i="1" dirty="0" smtClean="0">
                <a:solidFill>
                  <a:srgbClr val="3404BC"/>
                </a:solidFill>
              </a:rPr>
              <a:t> </a:t>
            </a:r>
            <a:r>
              <a:rPr lang="en-US" sz="4000" i="1" dirty="0" err="1" smtClean="0">
                <a:solidFill>
                  <a:srgbClr val="3404BC"/>
                </a:solidFill>
              </a:rPr>
              <a:t>người</a:t>
            </a:r>
            <a:r>
              <a:rPr lang="en-US" sz="4000" i="1" dirty="0" smtClean="0">
                <a:solidFill>
                  <a:srgbClr val="3404BC"/>
                </a:solidFill>
              </a:rPr>
              <a:t> </a:t>
            </a:r>
            <a:r>
              <a:rPr lang="en-US" sz="4000" i="1" dirty="0" err="1" smtClean="0">
                <a:solidFill>
                  <a:srgbClr val="3404BC"/>
                </a:solidFill>
              </a:rPr>
              <a:t>bị</a:t>
            </a:r>
            <a:r>
              <a:rPr lang="en-US" sz="4000" i="1" dirty="0" smtClean="0">
                <a:solidFill>
                  <a:srgbClr val="3404BC"/>
                </a:solidFill>
              </a:rPr>
              <a:t> </a:t>
            </a:r>
            <a:r>
              <a:rPr lang="en-US" sz="4000" i="1" dirty="0" err="1" smtClean="0">
                <a:solidFill>
                  <a:srgbClr val="3404BC"/>
                </a:solidFill>
              </a:rPr>
              <a:t>tình</a:t>
            </a:r>
            <a:r>
              <a:rPr lang="en-US" sz="4000" i="1" dirty="0" smtClean="0">
                <a:solidFill>
                  <a:srgbClr val="3404BC"/>
                </a:solidFill>
              </a:rPr>
              <a:t> </a:t>
            </a:r>
            <a:r>
              <a:rPr lang="en-US" sz="4000" i="1" dirty="0" err="1" smtClean="0">
                <a:solidFill>
                  <a:srgbClr val="3404BC"/>
                </a:solidFill>
              </a:rPr>
              <a:t>nghi</a:t>
            </a:r>
            <a:r>
              <a:rPr lang="en-US" sz="4000" i="1" dirty="0" smtClean="0">
                <a:solidFill>
                  <a:srgbClr val="3404BC"/>
                </a:solidFill>
              </a:rPr>
              <a:t> </a:t>
            </a:r>
            <a:r>
              <a:rPr lang="en-US" sz="4000" i="1" dirty="0" err="1" smtClean="0">
                <a:solidFill>
                  <a:srgbClr val="3404BC"/>
                </a:solidFill>
              </a:rPr>
              <a:t>thì</a:t>
            </a:r>
            <a:r>
              <a:rPr lang="en-US" sz="4000" i="1" dirty="0" smtClean="0">
                <a:solidFill>
                  <a:srgbClr val="3404BC"/>
                </a:solidFill>
              </a:rPr>
              <a:t> </a:t>
            </a:r>
            <a:r>
              <a:rPr lang="en-US" sz="4000" i="1" dirty="0" err="1" smtClean="0">
                <a:solidFill>
                  <a:srgbClr val="3404BC"/>
                </a:solidFill>
              </a:rPr>
              <a:t>phải</a:t>
            </a:r>
            <a:r>
              <a:rPr lang="en-US" sz="4000" i="1" dirty="0" smtClean="0">
                <a:solidFill>
                  <a:srgbClr val="3404BC"/>
                </a:solidFill>
              </a:rPr>
              <a:t> </a:t>
            </a:r>
            <a:r>
              <a:rPr lang="en-US" sz="4000" i="1" dirty="0" err="1" smtClean="0">
                <a:solidFill>
                  <a:srgbClr val="3404BC"/>
                </a:solidFill>
              </a:rPr>
              <a:t>thực</a:t>
            </a:r>
            <a:r>
              <a:rPr lang="en-US" sz="4000" i="1" dirty="0" smtClean="0">
                <a:solidFill>
                  <a:srgbClr val="3404BC"/>
                </a:solidFill>
              </a:rPr>
              <a:t> </a:t>
            </a:r>
            <a:r>
              <a:rPr lang="en-US" sz="4000" i="1" dirty="0" err="1" smtClean="0">
                <a:solidFill>
                  <a:srgbClr val="3404BC"/>
                </a:solidFill>
              </a:rPr>
              <a:t>hiện</a:t>
            </a:r>
            <a:r>
              <a:rPr lang="en-US" sz="4000" i="1" dirty="0" smtClean="0">
                <a:solidFill>
                  <a:srgbClr val="3404BC"/>
                </a:solidFill>
              </a:rPr>
              <a:t> </a:t>
            </a:r>
            <a:r>
              <a:rPr lang="en-US" sz="4000" i="1" dirty="0" err="1" smtClean="0">
                <a:solidFill>
                  <a:srgbClr val="3404BC"/>
                </a:solidFill>
              </a:rPr>
              <a:t>việc</a:t>
            </a:r>
            <a:r>
              <a:rPr lang="en-US" sz="4000" i="1" dirty="0" smtClean="0">
                <a:solidFill>
                  <a:srgbClr val="3404BC"/>
                </a:solidFill>
              </a:rPr>
              <a:t> </a:t>
            </a:r>
            <a:r>
              <a:rPr lang="en-US" sz="4000" i="1" dirty="0" err="1" smtClean="0">
                <a:solidFill>
                  <a:srgbClr val="3404BC"/>
                </a:solidFill>
              </a:rPr>
              <a:t>xét</a:t>
            </a:r>
            <a:r>
              <a:rPr lang="en-US" sz="4000" i="1" dirty="0" smtClean="0">
                <a:solidFill>
                  <a:srgbClr val="3404BC"/>
                </a:solidFill>
              </a:rPr>
              <a:t> </a:t>
            </a:r>
            <a:r>
              <a:rPr lang="en-US" sz="4000" i="1" dirty="0" err="1" smtClean="0">
                <a:solidFill>
                  <a:srgbClr val="3404BC"/>
                </a:solidFill>
              </a:rPr>
              <a:t>xử</a:t>
            </a:r>
            <a:r>
              <a:rPr lang="en-US" sz="4000" i="1" dirty="0" smtClean="0">
                <a:solidFill>
                  <a:srgbClr val="3404BC"/>
                </a:solidFill>
              </a:rPr>
              <a:t>.</a:t>
            </a:r>
          </a:p>
          <a:p>
            <a:endParaRPr lang="en-US" dirty="0"/>
          </a:p>
        </p:txBody>
      </p:sp>
    </p:spTree>
    <p:extLst>
      <p:ext uri="{BB962C8B-B14F-4D97-AF65-F5344CB8AC3E}">
        <p14:creationId xmlns:p14="http://schemas.microsoft.com/office/powerpoint/2010/main" val="987292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78718" y="592465"/>
            <a:ext cx="4776951" cy="4308872"/>
          </a:xfrm>
          <a:prstGeom prst="rect">
            <a:avLst/>
          </a:prstGeom>
          <a:noFill/>
        </p:spPr>
        <p:txBody>
          <a:bodyPr wrap="square" rtlCol="0">
            <a:spAutoFit/>
          </a:bodyPr>
          <a:lstStyle/>
          <a:p>
            <a:pPr algn="just"/>
            <a:r>
              <a:rPr lang="en-US" sz="3200" dirty="0" err="1"/>
              <a:t>Những</a:t>
            </a:r>
            <a:r>
              <a:rPr lang="en-US" sz="3200" dirty="0"/>
              <a:t> </a:t>
            </a:r>
            <a:r>
              <a:rPr lang="en-US" sz="3200" dirty="0" err="1"/>
              <a:t>giúp</a:t>
            </a:r>
            <a:r>
              <a:rPr lang="en-US" sz="3200" dirty="0"/>
              <a:t> </a:t>
            </a:r>
            <a:r>
              <a:rPr lang="en-US" sz="3200" dirty="0" err="1"/>
              <a:t>đỡ</a:t>
            </a:r>
            <a:r>
              <a:rPr lang="en-US" sz="3200" dirty="0"/>
              <a:t> </a:t>
            </a:r>
            <a:r>
              <a:rPr lang="en-US" sz="3200" dirty="0" err="1"/>
              <a:t>mà</a:t>
            </a:r>
            <a:r>
              <a:rPr lang="en-US" sz="3200" dirty="0"/>
              <a:t> </a:t>
            </a:r>
            <a:r>
              <a:rPr lang="en-US" sz="3200" dirty="0" err="1"/>
              <a:t>Cơ</a:t>
            </a:r>
            <a:r>
              <a:rPr lang="en-US" sz="3200" dirty="0"/>
              <a:t> </a:t>
            </a:r>
            <a:r>
              <a:rPr lang="en-US" sz="3200" dirty="0" err="1" smtClean="0"/>
              <a:t>quan</a:t>
            </a:r>
            <a:r>
              <a:rPr lang="en-US" sz="3200" dirty="0" smtClean="0"/>
              <a:t> </a:t>
            </a:r>
            <a:r>
              <a:rPr lang="en-US" sz="3200" dirty="0" err="1" smtClean="0"/>
              <a:t>đại</a:t>
            </a:r>
            <a:r>
              <a:rPr lang="en-US" sz="3200" dirty="0" smtClean="0"/>
              <a:t> </a:t>
            </a:r>
            <a:r>
              <a:rPr lang="en-US" sz="3200" dirty="0" err="1" smtClean="0"/>
              <a:t>diện</a:t>
            </a:r>
            <a:r>
              <a:rPr lang="en-US" sz="3200" dirty="0" smtClean="0"/>
              <a:t> VN </a:t>
            </a:r>
            <a:r>
              <a:rPr lang="en-US" sz="3200" dirty="0" err="1" smtClean="0"/>
              <a:t>có</a:t>
            </a:r>
            <a:r>
              <a:rPr lang="en-US" sz="3200" dirty="0" smtClean="0"/>
              <a:t> </a:t>
            </a:r>
            <a:r>
              <a:rPr lang="en-US" sz="3200" dirty="0" err="1"/>
              <a:t>thể</a:t>
            </a:r>
            <a:r>
              <a:rPr lang="en-US" sz="3200" dirty="0"/>
              <a:t> </a:t>
            </a:r>
            <a:r>
              <a:rPr lang="en-US" sz="3200" dirty="0" err="1"/>
              <a:t>làm</a:t>
            </a:r>
            <a:r>
              <a:rPr lang="en-US" sz="3200" dirty="0" smtClean="0"/>
              <a:t>: </a:t>
            </a:r>
            <a:r>
              <a:rPr lang="en-US" sz="3200" dirty="0" err="1" smtClean="0">
                <a:solidFill>
                  <a:srgbClr val="3404BC"/>
                </a:solidFill>
              </a:rPr>
              <a:t>Giúp</a:t>
            </a:r>
            <a:r>
              <a:rPr lang="en-US" sz="3200" dirty="0" smtClean="0">
                <a:solidFill>
                  <a:srgbClr val="3404BC"/>
                </a:solidFill>
              </a:rPr>
              <a:t> </a:t>
            </a:r>
            <a:r>
              <a:rPr lang="en-US" sz="3200" dirty="0">
                <a:solidFill>
                  <a:srgbClr val="3404BC"/>
                </a:solidFill>
              </a:rPr>
              <a:t>can </a:t>
            </a:r>
            <a:r>
              <a:rPr lang="en-US" sz="3200" dirty="0" err="1">
                <a:solidFill>
                  <a:srgbClr val="3404BC"/>
                </a:solidFill>
              </a:rPr>
              <a:t>thiệp</a:t>
            </a:r>
            <a:r>
              <a:rPr lang="en-US" sz="3200" dirty="0">
                <a:solidFill>
                  <a:srgbClr val="3404BC"/>
                </a:solidFill>
              </a:rPr>
              <a:t> </a:t>
            </a:r>
            <a:r>
              <a:rPr lang="en-US" sz="3200" dirty="0" err="1">
                <a:solidFill>
                  <a:srgbClr val="3404BC"/>
                </a:solidFill>
              </a:rPr>
              <a:t>khi</a:t>
            </a:r>
            <a:r>
              <a:rPr lang="en-US" sz="3200" dirty="0">
                <a:solidFill>
                  <a:srgbClr val="3404BC"/>
                </a:solidFill>
              </a:rPr>
              <a:t> </a:t>
            </a:r>
            <a:r>
              <a:rPr lang="en-US" sz="3200" dirty="0" err="1">
                <a:solidFill>
                  <a:srgbClr val="3404BC"/>
                </a:solidFill>
              </a:rPr>
              <a:t>công</a:t>
            </a:r>
            <a:r>
              <a:rPr lang="en-US" sz="3200" dirty="0">
                <a:solidFill>
                  <a:srgbClr val="3404BC"/>
                </a:solidFill>
              </a:rPr>
              <a:t> </a:t>
            </a:r>
            <a:r>
              <a:rPr lang="en-US" sz="3200" dirty="0" err="1">
                <a:solidFill>
                  <a:srgbClr val="3404BC"/>
                </a:solidFill>
              </a:rPr>
              <a:t>dân</a:t>
            </a:r>
            <a:r>
              <a:rPr lang="en-US" sz="3200" dirty="0">
                <a:solidFill>
                  <a:srgbClr val="3404BC"/>
                </a:solidFill>
              </a:rPr>
              <a:t> </a:t>
            </a:r>
            <a:r>
              <a:rPr lang="en-US" sz="3200" dirty="0" err="1">
                <a:solidFill>
                  <a:srgbClr val="3404BC"/>
                </a:solidFill>
              </a:rPr>
              <a:t>Việt</a:t>
            </a:r>
            <a:r>
              <a:rPr lang="en-US" sz="3200" dirty="0">
                <a:solidFill>
                  <a:srgbClr val="3404BC"/>
                </a:solidFill>
              </a:rPr>
              <a:t> Nam </a:t>
            </a:r>
            <a:r>
              <a:rPr lang="en-US" sz="3200" dirty="0" err="1">
                <a:solidFill>
                  <a:srgbClr val="3404BC"/>
                </a:solidFill>
              </a:rPr>
              <a:t>bị</a:t>
            </a:r>
            <a:r>
              <a:rPr lang="en-US" sz="3200" dirty="0">
                <a:solidFill>
                  <a:srgbClr val="3404BC"/>
                </a:solidFill>
              </a:rPr>
              <a:t> </a:t>
            </a:r>
            <a:r>
              <a:rPr lang="en-US" sz="3200" dirty="0" err="1">
                <a:solidFill>
                  <a:srgbClr val="3404BC"/>
                </a:solidFill>
              </a:rPr>
              <a:t>giam</a:t>
            </a:r>
            <a:r>
              <a:rPr lang="en-US" sz="3200" dirty="0">
                <a:solidFill>
                  <a:srgbClr val="3404BC"/>
                </a:solidFill>
              </a:rPr>
              <a:t> </a:t>
            </a:r>
            <a:r>
              <a:rPr lang="en-US" sz="3200" dirty="0" err="1">
                <a:solidFill>
                  <a:srgbClr val="3404BC"/>
                </a:solidFill>
              </a:rPr>
              <a:t>giữ</a:t>
            </a:r>
            <a:r>
              <a:rPr lang="en-US" sz="3200" dirty="0">
                <a:solidFill>
                  <a:srgbClr val="3404BC"/>
                </a:solidFill>
              </a:rPr>
              <a:t> </a:t>
            </a:r>
            <a:r>
              <a:rPr lang="en-US" sz="3200" dirty="0" err="1">
                <a:solidFill>
                  <a:srgbClr val="3404BC"/>
                </a:solidFill>
              </a:rPr>
              <a:t>trong</a:t>
            </a:r>
            <a:r>
              <a:rPr lang="en-US" sz="3200" dirty="0">
                <a:solidFill>
                  <a:srgbClr val="3404BC"/>
                </a:solidFill>
              </a:rPr>
              <a:t> </a:t>
            </a:r>
            <a:r>
              <a:rPr lang="en-US" sz="3200" dirty="0" err="1">
                <a:solidFill>
                  <a:srgbClr val="3404BC"/>
                </a:solidFill>
              </a:rPr>
              <a:t>điều</a:t>
            </a:r>
            <a:r>
              <a:rPr lang="en-US" sz="3200" dirty="0">
                <a:solidFill>
                  <a:srgbClr val="3404BC"/>
                </a:solidFill>
              </a:rPr>
              <a:t> </a:t>
            </a:r>
            <a:r>
              <a:rPr lang="en-US" sz="3200" dirty="0" err="1">
                <a:solidFill>
                  <a:srgbClr val="3404BC"/>
                </a:solidFill>
              </a:rPr>
              <a:t>kiện</a:t>
            </a:r>
            <a:r>
              <a:rPr lang="en-US" sz="3200" dirty="0">
                <a:solidFill>
                  <a:srgbClr val="3404BC"/>
                </a:solidFill>
              </a:rPr>
              <a:t> phi </a:t>
            </a:r>
            <a:r>
              <a:rPr lang="en-US" sz="3200" dirty="0" err="1">
                <a:solidFill>
                  <a:srgbClr val="3404BC"/>
                </a:solidFill>
              </a:rPr>
              <a:t>nhân</a:t>
            </a:r>
            <a:r>
              <a:rPr lang="en-US" sz="3200" dirty="0">
                <a:solidFill>
                  <a:srgbClr val="3404BC"/>
                </a:solidFill>
              </a:rPr>
              <a:t> </a:t>
            </a:r>
            <a:r>
              <a:rPr lang="en-US" sz="3200" dirty="0" err="1">
                <a:solidFill>
                  <a:srgbClr val="3404BC"/>
                </a:solidFill>
              </a:rPr>
              <a:t>đạo</a:t>
            </a:r>
            <a:r>
              <a:rPr lang="en-US" sz="3200" dirty="0">
                <a:solidFill>
                  <a:srgbClr val="3404BC"/>
                </a:solidFill>
              </a:rPr>
              <a:t> (</a:t>
            </a:r>
            <a:r>
              <a:rPr lang="en-US" sz="3200" dirty="0" err="1">
                <a:solidFill>
                  <a:srgbClr val="3404BC"/>
                </a:solidFill>
              </a:rPr>
              <a:t>Bị</a:t>
            </a:r>
            <a:r>
              <a:rPr lang="en-US" sz="3200" dirty="0">
                <a:solidFill>
                  <a:srgbClr val="3404BC"/>
                </a:solidFill>
              </a:rPr>
              <a:t> </a:t>
            </a:r>
            <a:r>
              <a:rPr lang="en-US" sz="3200" dirty="0" err="1">
                <a:solidFill>
                  <a:srgbClr val="3404BC"/>
                </a:solidFill>
              </a:rPr>
              <a:t>tra</a:t>
            </a:r>
            <a:r>
              <a:rPr lang="en-US" sz="3200" dirty="0">
                <a:solidFill>
                  <a:srgbClr val="3404BC"/>
                </a:solidFill>
              </a:rPr>
              <a:t> </a:t>
            </a:r>
            <a:r>
              <a:rPr lang="en-US" sz="3200" dirty="0" err="1">
                <a:solidFill>
                  <a:srgbClr val="3404BC"/>
                </a:solidFill>
              </a:rPr>
              <a:t>tấn</a:t>
            </a:r>
            <a:r>
              <a:rPr lang="en-US" sz="3200" dirty="0">
                <a:solidFill>
                  <a:srgbClr val="3404BC"/>
                </a:solidFill>
              </a:rPr>
              <a:t>, </a:t>
            </a:r>
            <a:r>
              <a:rPr lang="en-US" sz="3200" dirty="0" err="1">
                <a:solidFill>
                  <a:srgbClr val="3404BC"/>
                </a:solidFill>
              </a:rPr>
              <a:t>đánh</a:t>
            </a:r>
            <a:r>
              <a:rPr lang="en-US" sz="3200" dirty="0">
                <a:solidFill>
                  <a:srgbClr val="3404BC"/>
                </a:solidFill>
              </a:rPr>
              <a:t> </a:t>
            </a:r>
            <a:r>
              <a:rPr lang="en-US" sz="3200" dirty="0" err="1">
                <a:solidFill>
                  <a:srgbClr val="3404BC"/>
                </a:solidFill>
              </a:rPr>
              <a:t>đập</a:t>
            </a:r>
            <a:r>
              <a:rPr lang="en-US" sz="3200" dirty="0">
                <a:solidFill>
                  <a:srgbClr val="3404BC"/>
                </a:solidFill>
              </a:rPr>
              <a:t>, </a:t>
            </a:r>
            <a:r>
              <a:rPr lang="en-US" sz="3200" dirty="0" err="1">
                <a:solidFill>
                  <a:srgbClr val="3404BC"/>
                </a:solidFill>
              </a:rPr>
              <a:t>ốm</a:t>
            </a:r>
            <a:r>
              <a:rPr lang="en-US" sz="3200" dirty="0">
                <a:solidFill>
                  <a:srgbClr val="3404BC"/>
                </a:solidFill>
              </a:rPr>
              <a:t> </a:t>
            </a:r>
            <a:r>
              <a:rPr lang="en-US" sz="3200" dirty="0" err="1">
                <a:solidFill>
                  <a:srgbClr val="3404BC"/>
                </a:solidFill>
              </a:rPr>
              <a:t>đau</a:t>
            </a:r>
            <a:r>
              <a:rPr lang="en-US" sz="3200" dirty="0">
                <a:solidFill>
                  <a:srgbClr val="3404BC"/>
                </a:solidFill>
              </a:rPr>
              <a:t> </a:t>
            </a:r>
            <a:r>
              <a:rPr lang="en-US" sz="3200" dirty="0" err="1">
                <a:solidFill>
                  <a:srgbClr val="3404BC"/>
                </a:solidFill>
              </a:rPr>
              <a:t>không</a:t>
            </a:r>
            <a:r>
              <a:rPr lang="en-US" sz="3200" dirty="0">
                <a:solidFill>
                  <a:srgbClr val="3404BC"/>
                </a:solidFill>
              </a:rPr>
              <a:t> </a:t>
            </a:r>
            <a:r>
              <a:rPr lang="en-US" sz="3200" dirty="0" err="1">
                <a:solidFill>
                  <a:srgbClr val="3404BC"/>
                </a:solidFill>
              </a:rPr>
              <a:t>được</a:t>
            </a:r>
            <a:r>
              <a:rPr lang="en-US" sz="3200" dirty="0">
                <a:solidFill>
                  <a:srgbClr val="3404BC"/>
                </a:solidFill>
              </a:rPr>
              <a:t> </a:t>
            </a:r>
            <a:r>
              <a:rPr lang="en-US" sz="3200" dirty="0" err="1">
                <a:solidFill>
                  <a:srgbClr val="3404BC"/>
                </a:solidFill>
              </a:rPr>
              <a:t>khám</a:t>
            </a:r>
            <a:r>
              <a:rPr lang="en-US" sz="3200" dirty="0">
                <a:solidFill>
                  <a:srgbClr val="3404BC"/>
                </a:solidFill>
              </a:rPr>
              <a:t>, </a:t>
            </a:r>
            <a:r>
              <a:rPr lang="en-US" sz="3200" dirty="0" err="1">
                <a:solidFill>
                  <a:srgbClr val="3404BC"/>
                </a:solidFill>
              </a:rPr>
              <a:t>chữa</a:t>
            </a:r>
            <a:r>
              <a:rPr lang="en-US" sz="3200" dirty="0">
                <a:solidFill>
                  <a:srgbClr val="3404BC"/>
                </a:solidFill>
              </a:rPr>
              <a:t> </a:t>
            </a:r>
            <a:r>
              <a:rPr lang="en-US" sz="3200" dirty="0" err="1">
                <a:solidFill>
                  <a:srgbClr val="3404BC"/>
                </a:solidFill>
              </a:rPr>
              <a:t>bệnh</a:t>
            </a:r>
            <a:r>
              <a:rPr lang="en-US" sz="3200" dirty="0">
                <a:solidFill>
                  <a:srgbClr val="3404BC"/>
                </a:solidFill>
              </a:rPr>
              <a:t>);</a:t>
            </a:r>
          </a:p>
          <a:p>
            <a:endParaRPr lang="en-US" dirty="0"/>
          </a:p>
        </p:txBody>
      </p:sp>
      <p:pic>
        <p:nvPicPr>
          <p:cNvPr id="1030" name="Picture 6" descr="Luáº­t sÆ° cá»§a ÄoÃ n Thá» HÆ°Æ¡ng tiáº¿t lá» bÆ°á»c Äi tiáº¿p theo - áº¢nh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2510" y="592465"/>
            <a:ext cx="5882399" cy="3921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67103" y="5060732"/>
            <a:ext cx="10531366" cy="1354217"/>
          </a:xfrm>
          <a:prstGeom prst="rect">
            <a:avLst/>
          </a:prstGeom>
          <a:noFill/>
        </p:spPr>
        <p:txBody>
          <a:bodyPr wrap="square" rtlCol="0">
            <a:spAutoFit/>
          </a:bodyPr>
          <a:lstStyle/>
          <a:p>
            <a:pPr algn="ctr"/>
            <a:r>
              <a:rPr lang="vi-VN" sz="3200" b="1" dirty="0">
                <a:solidFill>
                  <a:srgbClr val="FF0000"/>
                </a:solidFill>
              </a:rPr>
              <a:t>Đoàn Thị Hương </a:t>
            </a:r>
            <a:r>
              <a:rPr lang="vi-VN" sz="3200" b="1" dirty="0" smtClean="0">
                <a:solidFill>
                  <a:srgbClr val="FF0000"/>
                </a:solidFill>
              </a:rPr>
              <a:t>trong </a:t>
            </a:r>
            <a:r>
              <a:rPr lang="vi-VN" sz="3200" b="1" dirty="0">
                <a:solidFill>
                  <a:srgbClr val="FF0000"/>
                </a:solidFill>
              </a:rPr>
              <a:t>vụ ám sát công dân Triều Tiên Kim Chol ngày 13/2/2017.</a:t>
            </a:r>
          </a:p>
          <a:p>
            <a:endParaRPr lang="en-US" dirty="0"/>
          </a:p>
        </p:txBody>
      </p:sp>
    </p:spTree>
    <p:extLst>
      <p:ext uri="{BB962C8B-B14F-4D97-AF65-F5344CB8AC3E}">
        <p14:creationId xmlns:p14="http://schemas.microsoft.com/office/powerpoint/2010/main" val="37410782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9709" y="1517073"/>
            <a:ext cx="10453255" cy="2831544"/>
          </a:xfrm>
          <a:prstGeom prst="rect">
            <a:avLst/>
          </a:prstGeom>
          <a:noFill/>
        </p:spPr>
        <p:txBody>
          <a:bodyPr wrap="square" rtlCol="0">
            <a:spAutoFit/>
          </a:bodyPr>
          <a:lstStyle/>
          <a:p>
            <a:pPr algn="just"/>
            <a:r>
              <a:rPr lang="en-US" sz="4000" dirty="0" smtClean="0">
                <a:solidFill>
                  <a:srgbClr val="FF0000"/>
                </a:solidFill>
              </a:rPr>
              <a:t>8-</a:t>
            </a:r>
            <a:r>
              <a:rPr lang="en-US" sz="4000" dirty="0" smtClean="0"/>
              <a:t> </a:t>
            </a:r>
            <a:r>
              <a:rPr lang="en-US" sz="4000" dirty="0" err="1" smtClean="0"/>
              <a:t>Bất</a:t>
            </a:r>
            <a:r>
              <a:rPr lang="en-US" sz="4000" dirty="0" smtClean="0"/>
              <a:t> </a:t>
            </a:r>
            <a:r>
              <a:rPr lang="en-US" sz="4000" dirty="0" err="1" smtClean="0"/>
              <a:t>kỳ</a:t>
            </a:r>
            <a:r>
              <a:rPr lang="en-US" sz="4000" dirty="0" smtClean="0"/>
              <a:t> </a:t>
            </a:r>
            <a:r>
              <a:rPr lang="en-US" sz="4000" dirty="0" err="1" smtClean="0"/>
              <a:t>người</a:t>
            </a:r>
            <a:r>
              <a:rPr lang="en-US" sz="4000" dirty="0" smtClean="0"/>
              <a:t> </a:t>
            </a:r>
            <a:r>
              <a:rPr lang="en-US" sz="4000" dirty="0" err="1" smtClean="0"/>
              <a:t>nào</a:t>
            </a:r>
            <a:r>
              <a:rPr lang="en-US" sz="4000" dirty="0" smtClean="0"/>
              <a:t> </a:t>
            </a:r>
            <a:r>
              <a:rPr lang="en-US" sz="4000" dirty="0" err="1" smtClean="0"/>
              <a:t>đang</a:t>
            </a:r>
            <a:r>
              <a:rPr lang="en-US" sz="4000" dirty="0" smtClean="0"/>
              <a:t> </a:t>
            </a:r>
            <a:r>
              <a:rPr lang="en-US" sz="4000" dirty="0" err="1" smtClean="0"/>
              <a:t>là</a:t>
            </a:r>
            <a:r>
              <a:rPr lang="en-US" sz="4000" dirty="0" smtClean="0"/>
              <a:t> </a:t>
            </a:r>
            <a:r>
              <a:rPr lang="en-US" sz="4000" dirty="0" err="1" smtClean="0"/>
              <a:t>đối</a:t>
            </a:r>
            <a:r>
              <a:rPr lang="en-US" sz="4000" dirty="0" smtClean="0"/>
              <a:t> </a:t>
            </a:r>
            <a:r>
              <a:rPr lang="en-US" sz="4000" dirty="0" err="1" smtClean="0"/>
              <a:t>tượng</a:t>
            </a:r>
            <a:r>
              <a:rPr lang="en-US" sz="4000" dirty="0" smtClean="0"/>
              <a:t> </a:t>
            </a:r>
            <a:r>
              <a:rPr lang="en-US" sz="4000" dirty="0" err="1" smtClean="0"/>
              <a:t>của</a:t>
            </a:r>
            <a:r>
              <a:rPr lang="en-US" sz="4000" dirty="0" smtClean="0"/>
              <a:t> </a:t>
            </a:r>
            <a:r>
              <a:rPr lang="en-US" sz="4000" dirty="0" err="1" smtClean="0"/>
              <a:t>quá</a:t>
            </a:r>
            <a:r>
              <a:rPr lang="en-US" sz="4000" dirty="0" smtClean="0"/>
              <a:t> </a:t>
            </a:r>
            <a:r>
              <a:rPr lang="en-US" sz="4000" dirty="0" err="1" smtClean="0"/>
              <a:t>trình</a:t>
            </a:r>
            <a:r>
              <a:rPr lang="en-US" sz="4000" dirty="0" smtClean="0"/>
              <a:t> </a:t>
            </a:r>
            <a:r>
              <a:rPr lang="en-US" sz="4000" dirty="0" err="1" smtClean="0"/>
              <a:t>tố</a:t>
            </a:r>
            <a:r>
              <a:rPr lang="en-US" sz="4000" dirty="0" smtClean="0"/>
              <a:t> </a:t>
            </a:r>
            <a:r>
              <a:rPr lang="en-US" sz="4000" dirty="0" err="1" smtClean="0"/>
              <a:t>tụng</a:t>
            </a:r>
            <a:r>
              <a:rPr lang="en-US" sz="4000" dirty="0" smtClean="0"/>
              <a:t> </a:t>
            </a:r>
            <a:r>
              <a:rPr lang="en-US" sz="4000" dirty="0" err="1" smtClean="0"/>
              <a:t>phải</a:t>
            </a:r>
            <a:r>
              <a:rPr lang="en-US" sz="4000" dirty="0" smtClean="0"/>
              <a:t> </a:t>
            </a:r>
            <a:r>
              <a:rPr lang="en-US" sz="4000" dirty="0" err="1" smtClean="0"/>
              <a:t>được</a:t>
            </a:r>
            <a:r>
              <a:rPr lang="en-US" sz="4000" dirty="0" smtClean="0"/>
              <a:t> </a:t>
            </a:r>
            <a:r>
              <a:rPr lang="en-US" sz="4000" dirty="0" err="1" smtClean="0"/>
              <a:t>bảo</a:t>
            </a:r>
            <a:r>
              <a:rPr lang="en-US" sz="4000" dirty="0" smtClean="0"/>
              <a:t> </a:t>
            </a:r>
            <a:r>
              <a:rPr lang="en-US" sz="4000" dirty="0" err="1" smtClean="0"/>
              <a:t>đảm</a:t>
            </a:r>
            <a:r>
              <a:rPr lang="en-US" sz="4000" dirty="0" smtClean="0"/>
              <a:t> </a:t>
            </a:r>
            <a:r>
              <a:rPr lang="en-US" sz="4000" dirty="0" err="1" smtClean="0"/>
              <a:t>đối</a:t>
            </a:r>
            <a:r>
              <a:rPr lang="en-US" sz="4000" dirty="0" smtClean="0"/>
              <a:t> </a:t>
            </a:r>
            <a:r>
              <a:rPr lang="en-US" sz="4000" dirty="0" err="1" smtClean="0"/>
              <a:t>xử</a:t>
            </a:r>
            <a:r>
              <a:rPr lang="en-US" sz="4000" dirty="0" smtClean="0"/>
              <a:t> </a:t>
            </a:r>
            <a:r>
              <a:rPr lang="en-US" sz="4000" dirty="0" err="1" smtClean="0"/>
              <a:t>công</a:t>
            </a:r>
            <a:r>
              <a:rPr lang="en-US" sz="4000" dirty="0" smtClean="0"/>
              <a:t> </a:t>
            </a:r>
            <a:r>
              <a:rPr lang="en-US" sz="4000" dirty="0" err="1" smtClean="0"/>
              <a:t>bằng</a:t>
            </a:r>
            <a:r>
              <a:rPr lang="en-US" sz="4000" dirty="0" smtClean="0"/>
              <a:t> </a:t>
            </a:r>
            <a:r>
              <a:rPr lang="en-US" sz="4000" dirty="0" err="1" smtClean="0"/>
              <a:t>trong</a:t>
            </a:r>
            <a:r>
              <a:rPr lang="en-US" sz="4000" dirty="0" smtClean="0"/>
              <a:t> </a:t>
            </a:r>
            <a:r>
              <a:rPr lang="en-US" sz="4000" dirty="0" err="1" smtClean="0"/>
              <a:t>mọi</a:t>
            </a:r>
            <a:r>
              <a:rPr lang="en-US" sz="4000" dirty="0" smtClean="0"/>
              <a:t> </a:t>
            </a:r>
            <a:r>
              <a:rPr lang="en-US" sz="4000" dirty="0" err="1" smtClean="0"/>
              <a:t>giai</a:t>
            </a:r>
            <a:r>
              <a:rPr lang="en-US" sz="4000" dirty="0" smtClean="0"/>
              <a:t> </a:t>
            </a:r>
            <a:r>
              <a:rPr lang="en-US" sz="4000" dirty="0" err="1" smtClean="0"/>
              <a:t>đoạn</a:t>
            </a:r>
            <a:r>
              <a:rPr lang="en-US" sz="4000" dirty="0" smtClean="0"/>
              <a:t> </a:t>
            </a:r>
            <a:r>
              <a:rPr lang="en-US" sz="4000" dirty="0" err="1" smtClean="0"/>
              <a:t>tố</a:t>
            </a:r>
            <a:r>
              <a:rPr lang="en-US" sz="4000" dirty="0" smtClean="0"/>
              <a:t> </a:t>
            </a:r>
            <a:r>
              <a:rPr lang="en-US" sz="4000" dirty="0" err="1" smtClean="0"/>
              <a:t>tụng</a:t>
            </a:r>
            <a:r>
              <a:rPr lang="en-US" sz="4000" dirty="0" smtClean="0"/>
              <a:t> </a:t>
            </a:r>
            <a:r>
              <a:rPr lang="en-US" sz="4000" i="1" dirty="0" smtClean="0">
                <a:solidFill>
                  <a:srgbClr val="3404BC"/>
                </a:solidFill>
              </a:rPr>
              <a:t>(</a:t>
            </a:r>
            <a:r>
              <a:rPr lang="en-US" sz="4000" i="1" dirty="0" err="1" smtClean="0">
                <a:solidFill>
                  <a:srgbClr val="3404BC"/>
                </a:solidFill>
              </a:rPr>
              <a:t>điều</a:t>
            </a:r>
            <a:r>
              <a:rPr lang="en-US" sz="4000" i="1" dirty="0" smtClean="0">
                <a:solidFill>
                  <a:srgbClr val="3404BC"/>
                </a:solidFill>
              </a:rPr>
              <a:t> </a:t>
            </a:r>
            <a:r>
              <a:rPr lang="en-US" sz="4000" i="1" dirty="0" err="1" smtClean="0">
                <a:solidFill>
                  <a:srgbClr val="3404BC"/>
                </a:solidFill>
              </a:rPr>
              <a:t>tra</a:t>
            </a:r>
            <a:r>
              <a:rPr lang="en-US" sz="4000" i="1" dirty="0" smtClean="0">
                <a:solidFill>
                  <a:srgbClr val="3404BC"/>
                </a:solidFill>
              </a:rPr>
              <a:t>, </a:t>
            </a:r>
            <a:r>
              <a:rPr lang="en-US" sz="4000" i="1" dirty="0" err="1" smtClean="0">
                <a:solidFill>
                  <a:srgbClr val="3404BC"/>
                </a:solidFill>
              </a:rPr>
              <a:t>truy</a:t>
            </a:r>
            <a:r>
              <a:rPr lang="en-US" sz="4000" i="1" dirty="0" smtClean="0">
                <a:solidFill>
                  <a:srgbClr val="3404BC"/>
                </a:solidFill>
              </a:rPr>
              <a:t> </a:t>
            </a:r>
            <a:r>
              <a:rPr lang="en-US" sz="4000" i="1" dirty="0" err="1" smtClean="0">
                <a:solidFill>
                  <a:srgbClr val="3404BC"/>
                </a:solidFill>
              </a:rPr>
              <a:t>tố</a:t>
            </a:r>
            <a:r>
              <a:rPr lang="en-US" sz="4000" i="1" dirty="0" smtClean="0">
                <a:solidFill>
                  <a:srgbClr val="3404BC"/>
                </a:solidFill>
              </a:rPr>
              <a:t>, </a:t>
            </a:r>
            <a:r>
              <a:rPr lang="en-US" sz="4000" i="1" dirty="0" err="1" smtClean="0">
                <a:solidFill>
                  <a:srgbClr val="3404BC"/>
                </a:solidFill>
              </a:rPr>
              <a:t>xét</a:t>
            </a:r>
            <a:r>
              <a:rPr lang="en-US" sz="4000" i="1" dirty="0" smtClean="0">
                <a:solidFill>
                  <a:srgbClr val="3404BC"/>
                </a:solidFill>
              </a:rPr>
              <a:t> </a:t>
            </a:r>
            <a:r>
              <a:rPr lang="en-US" sz="4000" i="1" dirty="0" err="1" smtClean="0">
                <a:solidFill>
                  <a:srgbClr val="3404BC"/>
                </a:solidFill>
              </a:rPr>
              <a:t>xử</a:t>
            </a:r>
            <a:r>
              <a:rPr lang="en-US" sz="4000" i="1" dirty="0" smtClean="0">
                <a:solidFill>
                  <a:srgbClr val="3404BC"/>
                </a:solidFill>
              </a:rPr>
              <a:t>…)</a:t>
            </a:r>
            <a:r>
              <a:rPr lang="en-US" sz="4000" dirty="0" smtClean="0"/>
              <a:t>.</a:t>
            </a:r>
          </a:p>
          <a:p>
            <a:endParaRPr lang="en-US" dirty="0"/>
          </a:p>
        </p:txBody>
      </p:sp>
    </p:spTree>
    <p:extLst>
      <p:ext uri="{BB962C8B-B14F-4D97-AF65-F5344CB8AC3E}">
        <p14:creationId xmlns:p14="http://schemas.microsoft.com/office/powerpoint/2010/main" val="39726719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9155" y="500914"/>
            <a:ext cx="10931237" cy="6124754"/>
          </a:xfrm>
          <a:prstGeom prst="rect">
            <a:avLst/>
          </a:prstGeom>
          <a:noFill/>
        </p:spPr>
        <p:txBody>
          <a:bodyPr wrap="square" rtlCol="0">
            <a:spAutoFit/>
          </a:bodyPr>
          <a:lstStyle/>
          <a:p>
            <a:pPr algn="ctr"/>
            <a:r>
              <a:rPr lang="en-US" sz="4000" b="1" dirty="0" smtClean="0">
                <a:solidFill>
                  <a:srgbClr val="FF0000"/>
                </a:solidFill>
              </a:rPr>
              <a:t>9-</a:t>
            </a:r>
            <a:r>
              <a:rPr lang="en-US" sz="4000" dirty="0" smtClean="0"/>
              <a:t> </a:t>
            </a:r>
            <a:r>
              <a:rPr lang="en-US" sz="4000" b="1" dirty="0" err="1" smtClean="0">
                <a:solidFill>
                  <a:schemeClr val="tx1">
                    <a:lumMod val="95000"/>
                    <a:lumOff val="5000"/>
                  </a:schemeClr>
                </a:solidFill>
              </a:rPr>
              <a:t>Hoạt</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động</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tuyên</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truyền</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giáo</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dục</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về</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nghiêm</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cấm</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hành</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động</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tra</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tấn</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được</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đưa</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vào</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chương</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trình</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đào</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tạo</a:t>
            </a:r>
            <a:r>
              <a:rPr lang="en-US" sz="4000" b="1" dirty="0" smtClean="0">
                <a:solidFill>
                  <a:schemeClr val="tx1">
                    <a:lumMod val="95000"/>
                    <a:lumOff val="5000"/>
                  </a:schemeClr>
                </a:solidFill>
              </a:rPr>
              <a:t>:</a:t>
            </a:r>
          </a:p>
          <a:p>
            <a:pPr algn="just"/>
            <a:endParaRPr lang="en-US" sz="1400" dirty="0" smtClean="0"/>
          </a:p>
          <a:p>
            <a:pPr algn="just"/>
            <a:r>
              <a:rPr lang="en-US" sz="4000" dirty="0" smtClean="0"/>
              <a:t>- </a:t>
            </a:r>
            <a:r>
              <a:rPr lang="en-US" sz="4000" dirty="0" err="1" smtClean="0"/>
              <a:t>Các</a:t>
            </a:r>
            <a:r>
              <a:rPr lang="en-US" sz="4000" dirty="0" smtClean="0"/>
              <a:t> </a:t>
            </a:r>
            <a:r>
              <a:rPr lang="en-US" sz="4000" dirty="0" err="1" smtClean="0"/>
              <a:t>quan</a:t>
            </a:r>
            <a:r>
              <a:rPr lang="en-US" sz="4000" dirty="0" smtClean="0"/>
              <a:t> </a:t>
            </a:r>
            <a:r>
              <a:rPr lang="en-US" sz="4000" dirty="0" err="1" smtClean="0"/>
              <a:t>chức</a:t>
            </a:r>
            <a:r>
              <a:rPr lang="en-US" sz="4000" dirty="0" smtClean="0"/>
              <a:t> </a:t>
            </a:r>
            <a:r>
              <a:rPr lang="en-US" sz="4000" dirty="0" err="1" smtClean="0"/>
              <a:t>thực</a:t>
            </a:r>
            <a:r>
              <a:rPr lang="en-US" sz="4000" dirty="0" smtClean="0"/>
              <a:t> </a:t>
            </a:r>
            <a:r>
              <a:rPr lang="en-US" sz="4000" dirty="0" err="1" smtClean="0"/>
              <a:t>thi</a:t>
            </a:r>
            <a:r>
              <a:rPr lang="en-US" sz="4000" dirty="0" smtClean="0"/>
              <a:t> </a:t>
            </a:r>
            <a:r>
              <a:rPr lang="en-US" sz="4000" dirty="0" err="1" smtClean="0"/>
              <a:t>pháp</a:t>
            </a:r>
            <a:r>
              <a:rPr lang="en-US" sz="4000" dirty="0" smtClean="0"/>
              <a:t> </a:t>
            </a:r>
            <a:r>
              <a:rPr lang="en-US" sz="4000" dirty="0" err="1" smtClean="0"/>
              <a:t>luật</a:t>
            </a:r>
            <a:r>
              <a:rPr lang="en-US" sz="4000" dirty="0" smtClean="0"/>
              <a:t>, </a:t>
            </a:r>
          </a:p>
          <a:p>
            <a:pPr algn="just"/>
            <a:r>
              <a:rPr lang="en-US" sz="4000" dirty="0" smtClean="0"/>
              <a:t>- </a:t>
            </a:r>
            <a:r>
              <a:rPr lang="en-US" sz="4000" dirty="0" err="1" smtClean="0"/>
              <a:t>Các</a:t>
            </a:r>
            <a:r>
              <a:rPr lang="en-US" sz="4000" dirty="0" smtClean="0"/>
              <a:t> </a:t>
            </a:r>
            <a:r>
              <a:rPr lang="en-US" sz="4000" dirty="0" err="1" smtClean="0"/>
              <a:t>nhân</a:t>
            </a:r>
            <a:r>
              <a:rPr lang="en-US" sz="4000" dirty="0" smtClean="0"/>
              <a:t> </a:t>
            </a:r>
            <a:r>
              <a:rPr lang="en-US" sz="4000" dirty="0" err="1" smtClean="0"/>
              <a:t>viên</a:t>
            </a:r>
            <a:r>
              <a:rPr lang="en-US" sz="4000" dirty="0" smtClean="0"/>
              <a:t> </a:t>
            </a:r>
            <a:r>
              <a:rPr lang="en-US" sz="4000" dirty="0" err="1" smtClean="0"/>
              <a:t>dân</a:t>
            </a:r>
            <a:r>
              <a:rPr lang="en-US" sz="4000" dirty="0" smtClean="0"/>
              <a:t> </a:t>
            </a:r>
            <a:r>
              <a:rPr lang="en-US" sz="4000" dirty="0" err="1" smtClean="0"/>
              <a:t>sự</a:t>
            </a:r>
            <a:r>
              <a:rPr lang="en-US" sz="4000" dirty="0" smtClean="0"/>
              <a:t>, </a:t>
            </a:r>
            <a:r>
              <a:rPr lang="en-US" sz="4000" dirty="0" err="1" smtClean="0"/>
              <a:t>quân</a:t>
            </a:r>
            <a:r>
              <a:rPr lang="en-US" sz="4000" dirty="0" smtClean="0"/>
              <a:t> </a:t>
            </a:r>
            <a:r>
              <a:rPr lang="en-US" sz="4000" dirty="0" err="1" smtClean="0"/>
              <a:t>sự</a:t>
            </a:r>
            <a:r>
              <a:rPr lang="en-US" sz="4000" dirty="0" smtClean="0"/>
              <a:t>, y </a:t>
            </a:r>
            <a:r>
              <a:rPr lang="en-US" sz="4000" dirty="0" err="1" smtClean="0"/>
              <a:t>tế</a:t>
            </a:r>
            <a:r>
              <a:rPr lang="en-US" sz="4000" dirty="0" smtClean="0"/>
              <a:t>, </a:t>
            </a:r>
            <a:r>
              <a:rPr lang="en-US" sz="4000" dirty="0" err="1" smtClean="0"/>
              <a:t>công</a:t>
            </a:r>
            <a:r>
              <a:rPr lang="en-US" sz="4000" dirty="0" smtClean="0"/>
              <a:t> </a:t>
            </a:r>
            <a:r>
              <a:rPr lang="en-US" sz="4000" dirty="0" err="1" smtClean="0"/>
              <a:t>chức</a:t>
            </a:r>
            <a:r>
              <a:rPr lang="en-US" sz="4000" dirty="0" smtClean="0"/>
              <a:t>,</a:t>
            </a:r>
          </a:p>
          <a:p>
            <a:pPr algn="just"/>
            <a:r>
              <a:rPr lang="en-US" sz="4000" dirty="0" smtClean="0"/>
              <a:t>- </a:t>
            </a:r>
            <a:r>
              <a:rPr lang="en-US" sz="4000" dirty="0" err="1" smtClean="0"/>
              <a:t>Những</a:t>
            </a:r>
            <a:r>
              <a:rPr lang="en-US" sz="4000" dirty="0" smtClean="0"/>
              <a:t> </a:t>
            </a:r>
            <a:r>
              <a:rPr lang="en-US" sz="4000" dirty="0" err="1" smtClean="0"/>
              <a:t>người</a:t>
            </a:r>
            <a:r>
              <a:rPr lang="en-US" sz="4000" dirty="0" smtClean="0"/>
              <a:t> </a:t>
            </a:r>
            <a:r>
              <a:rPr lang="en-US" sz="4000" dirty="0" err="1" smtClean="0"/>
              <a:t>khác</a:t>
            </a:r>
            <a:r>
              <a:rPr lang="en-US" sz="4000" dirty="0" smtClean="0"/>
              <a:t> </a:t>
            </a:r>
            <a:r>
              <a:rPr lang="en-US" sz="4000" dirty="0" err="1" smtClean="0"/>
              <a:t>mà</a:t>
            </a:r>
            <a:r>
              <a:rPr lang="en-US" sz="4000" dirty="0" smtClean="0"/>
              <a:t> </a:t>
            </a:r>
            <a:r>
              <a:rPr lang="en-US" sz="4000" dirty="0" err="1" smtClean="0"/>
              <a:t>có</a:t>
            </a:r>
            <a:r>
              <a:rPr lang="en-US" sz="4000" dirty="0" smtClean="0"/>
              <a:t> </a:t>
            </a:r>
            <a:r>
              <a:rPr lang="en-US" sz="4000" dirty="0" err="1" smtClean="0"/>
              <a:t>thể</a:t>
            </a:r>
            <a:r>
              <a:rPr lang="en-US" sz="4000" dirty="0" smtClean="0"/>
              <a:t> </a:t>
            </a:r>
            <a:r>
              <a:rPr lang="en-US" sz="4000" dirty="0" err="1" smtClean="0"/>
              <a:t>liên</a:t>
            </a:r>
            <a:r>
              <a:rPr lang="en-US" sz="4000" dirty="0" smtClean="0"/>
              <a:t> </a:t>
            </a:r>
            <a:r>
              <a:rPr lang="en-US" sz="4000" dirty="0" err="1" smtClean="0"/>
              <a:t>quan</a:t>
            </a:r>
            <a:r>
              <a:rPr lang="en-US" sz="4000" dirty="0" smtClean="0"/>
              <a:t> </a:t>
            </a:r>
            <a:r>
              <a:rPr lang="en-US" sz="4000" dirty="0" err="1" smtClean="0"/>
              <a:t>đến</a:t>
            </a:r>
            <a:r>
              <a:rPr lang="en-US" sz="4000" dirty="0" smtClean="0"/>
              <a:t> </a:t>
            </a:r>
            <a:r>
              <a:rPr lang="en-US" sz="4000" dirty="0" err="1" smtClean="0"/>
              <a:t>việc</a:t>
            </a:r>
            <a:r>
              <a:rPr lang="en-US" sz="4000" dirty="0" smtClean="0"/>
              <a:t> </a:t>
            </a:r>
            <a:r>
              <a:rPr lang="en-US" sz="4000" dirty="0" err="1" smtClean="0"/>
              <a:t>giam</a:t>
            </a:r>
            <a:r>
              <a:rPr lang="en-US" sz="4000" dirty="0" smtClean="0"/>
              <a:t> </a:t>
            </a:r>
            <a:r>
              <a:rPr lang="en-US" sz="4000" dirty="0" err="1" smtClean="0"/>
              <a:t>giữ</a:t>
            </a:r>
            <a:r>
              <a:rPr lang="en-US" sz="4000" dirty="0" smtClean="0"/>
              <a:t>, </a:t>
            </a:r>
            <a:r>
              <a:rPr lang="en-US" sz="4000" dirty="0" err="1" smtClean="0"/>
              <a:t>thẩm</a:t>
            </a:r>
            <a:r>
              <a:rPr lang="en-US" sz="4000" dirty="0" smtClean="0"/>
              <a:t> </a:t>
            </a:r>
            <a:r>
              <a:rPr lang="en-US" sz="4000" dirty="0" err="1" smtClean="0"/>
              <a:t>vấn</a:t>
            </a:r>
            <a:r>
              <a:rPr lang="en-US" sz="4000" dirty="0" smtClean="0"/>
              <a:t> </a:t>
            </a:r>
            <a:r>
              <a:rPr lang="en-US" sz="4000" dirty="0" err="1" smtClean="0"/>
              <a:t>hoặc</a:t>
            </a:r>
            <a:r>
              <a:rPr lang="en-US" sz="4000" dirty="0" smtClean="0"/>
              <a:t> </a:t>
            </a:r>
            <a:r>
              <a:rPr lang="en-US" sz="4000" dirty="0" err="1" smtClean="0"/>
              <a:t>đối</a:t>
            </a:r>
            <a:r>
              <a:rPr lang="en-US" sz="4000" dirty="0" smtClean="0"/>
              <a:t> </a:t>
            </a:r>
            <a:r>
              <a:rPr lang="en-US" sz="4000" dirty="0" err="1" smtClean="0"/>
              <a:t>xử</a:t>
            </a:r>
            <a:r>
              <a:rPr lang="en-US" sz="4000" dirty="0" smtClean="0"/>
              <a:t> </a:t>
            </a:r>
            <a:r>
              <a:rPr lang="en-US" sz="4000" dirty="0" err="1" smtClean="0"/>
              <a:t>với</a:t>
            </a:r>
            <a:r>
              <a:rPr lang="en-US" sz="4000" dirty="0" smtClean="0"/>
              <a:t> </a:t>
            </a:r>
            <a:r>
              <a:rPr lang="en-US" sz="4000" dirty="0" err="1" smtClean="0"/>
              <a:t>bất</a:t>
            </a:r>
            <a:r>
              <a:rPr lang="en-US" sz="4000" dirty="0" smtClean="0"/>
              <a:t> </a:t>
            </a:r>
            <a:r>
              <a:rPr lang="en-US" sz="4000" dirty="0" err="1" smtClean="0"/>
              <a:t>kỳ</a:t>
            </a:r>
            <a:r>
              <a:rPr lang="en-US" sz="4000" dirty="0" smtClean="0"/>
              <a:t> </a:t>
            </a:r>
            <a:r>
              <a:rPr lang="en-US" sz="4000" dirty="0" err="1" smtClean="0"/>
              <a:t>cá</a:t>
            </a:r>
            <a:r>
              <a:rPr lang="en-US" sz="4000" dirty="0" smtClean="0"/>
              <a:t> </a:t>
            </a:r>
            <a:r>
              <a:rPr lang="en-US" sz="4000" dirty="0" err="1" smtClean="0"/>
              <a:t>nhân</a:t>
            </a:r>
            <a:r>
              <a:rPr lang="en-US" sz="4000" dirty="0" smtClean="0"/>
              <a:t> </a:t>
            </a:r>
            <a:r>
              <a:rPr lang="en-US" sz="4000" dirty="0" err="1" smtClean="0"/>
              <a:t>nào</a:t>
            </a:r>
            <a:r>
              <a:rPr lang="en-US" sz="4000" dirty="0" smtClean="0"/>
              <a:t> </a:t>
            </a:r>
            <a:r>
              <a:rPr lang="en-US" sz="4000" dirty="0" err="1" smtClean="0"/>
              <a:t>bị</a:t>
            </a:r>
            <a:r>
              <a:rPr lang="en-US" sz="4000" dirty="0" smtClean="0"/>
              <a:t> </a:t>
            </a:r>
            <a:r>
              <a:rPr lang="en-US" sz="4000" dirty="0" err="1" smtClean="0"/>
              <a:t>bắt</a:t>
            </a:r>
            <a:r>
              <a:rPr lang="en-US" sz="4000" dirty="0" smtClean="0"/>
              <a:t>, </a:t>
            </a:r>
            <a:r>
              <a:rPr lang="en-US" sz="4000" dirty="0" err="1" smtClean="0"/>
              <a:t>giam</a:t>
            </a:r>
            <a:r>
              <a:rPr lang="en-US" sz="4000" dirty="0" smtClean="0"/>
              <a:t> </a:t>
            </a:r>
            <a:r>
              <a:rPr lang="en-US" sz="4000" dirty="0" err="1" smtClean="0"/>
              <a:t>giữ</a:t>
            </a:r>
            <a:r>
              <a:rPr lang="en-US" sz="4000" dirty="0" smtClean="0"/>
              <a:t> hay </a:t>
            </a:r>
            <a:r>
              <a:rPr lang="en-US" sz="4000" dirty="0" err="1" smtClean="0"/>
              <a:t>cầm</a:t>
            </a:r>
            <a:r>
              <a:rPr lang="en-US" sz="4000" dirty="0" smtClean="0"/>
              <a:t> </a:t>
            </a:r>
            <a:r>
              <a:rPr lang="en-US" sz="4000" dirty="0" err="1" smtClean="0"/>
              <a:t>tù</a:t>
            </a:r>
            <a:r>
              <a:rPr lang="en-US" sz="4000" dirty="0" smtClean="0"/>
              <a:t> </a:t>
            </a:r>
            <a:r>
              <a:rPr lang="en-US" sz="4000" dirty="0" err="1" smtClean="0"/>
              <a:t>dưới</a:t>
            </a:r>
            <a:r>
              <a:rPr lang="en-US" sz="4000" dirty="0" smtClean="0"/>
              <a:t> </a:t>
            </a:r>
            <a:r>
              <a:rPr lang="en-US" sz="4000" dirty="0" err="1" smtClean="0"/>
              <a:t>bất</a:t>
            </a:r>
            <a:r>
              <a:rPr lang="en-US" sz="4000" dirty="0" smtClean="0"/>
              <a:t> </a:t>
            </a:r>
            <a:r>
              <a:rPr lang="en-US" sz="4000" dirty="0" err="1" smtClean="0"/>
              <a:t>kỳ</a:t>
            </a:r>
            <a:r>
              <a:rPr lang="en-US" sz="4000" dirty="0" smtClean="0"/>
              <a:t> </a:t>
            </a:r>
            <a:r>
              <a:rPr lang="en-US" sz="4000" dirty="0" err="1" smtClean="0"/>
              <a:t>hình</a:t>
            </a:r>
            <a:r>
              <a:rPr lang="en-US" sz="4000" dirty="0" smtClean="0"/>
              <a:t> </a:t>
            </a:r>
            <a:r>
              <a:rPr lang="en-US" sz="4000" dirty="0" err="1" smtClean="0"/>
              <a:t>thức</a:t>
            </a:r>
            <a:r>
              <a:rPr lang="en-US" sz="4000" dirty="0" smtClean="0"/>
              <a:t> </a:t>
            </a:r>
            <a:r>
              <a:rPr lang="en-US" sz="4000" dirty="0" err="1" smtClean="0"/>
              <a:t>nào</a:t>
            </a:r>
            <a:r>
              <a:rPr lang="en-US" sz="4000" dirty="0" smtClean="0"/>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circle(in)">
                                      <p:cBhvr>
                                        <p:cTn id="7" dur="2000"/>
                                        <p:tgtEl>
                                          <p:spTgt spid="4">
                                            <p:txEl>
                                              <p:pRg st="2" end="2"/>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circle(in)">
                                      <p:cBhvr>
                                        <p:cTn id="10" dur="2000"/>
                                        <p:tgtEl>
                                          <p:spTgt spid="4">
                                            <p:txEl>
                                              <p:pRg st="3" end="3"/>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circle(in)">
                                      <p:cBhvr>
                                        <p:cTn id="13"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9873" y="1579418"/>
            <a:ext cx="9912927" cy="1723549"/>
          </a:xfrm>
          <a:prstGeom prst="rect">
            <a:avLst/>
          </a:prstGeom>
          <a:noFill/>
        </p:spPr>
        <p:txBody>
          <a:bodyPr wrap="square" rtlCol="0">
            <a:spAutoFit/>
          </a:bodyPr>
          <a:lstStyle/>
          <a:p>
            <a:pPr algn="ctr"/>
            <a:r>
              <a:rPr lang="en-US" sz="4400" dirty="0" smtClean="0">
                <a:solidFill>
                  <a:srgbClr val="FF0000"/>
                </a:solidFill>
                <a:latin typeface="Times New Roman" pitchFamily="18" charset="0"/>
                <a:cs typeface="Times New Roman" pitchFamily="18" charset="0"/>
              </a:rPr>
              <a:t>- </a:t>
            </a:r>
            <a:r>
              <a:rPr lang="vi-VN" sz="4400" dirty="0" smtClean="0">
                <a:solidFill>
                  <a:srgbClr val="FF0000"/>
                </a:solidFill>
                <a:latin typeface="Times New Roman" panose="02020603050405020304" pitchFamily="18" charset="0"/>
                <a:cs typeface="Times New Roman" panose="02020603050405020304" pitchFamily="18" charset="0"/>
              </a:rPr>
              <a:t>Ngày 26</a:t>
            </a:r>
            <a:r>
              <a:rPr lang="en-US" sz="4400" dirty="0" smtClean="0">
                <a:solidFill>
                  <a:srgbClr val="FF0000"/>
                </a:solidFill>
                <a:latin typeface="Times New Roman" panose="02020603050405020304" pitchFamily="18" charset="0"/>
                <a:cs typeface="Times New Roman" panose="02020603050405020304" pitchFamily="18" charset="0"/>
              </a:rPr>
              <a:t>/</a:t>
            </a:r>
            <a:r>
              <a:rPr lang="vi-VN" sz="4400" dirty="0" smtClean="0">
                <a:solidFill>
                  <a:srgbClr val="FF0000"/>
                </a:solidFill>
                <a:latin typeface="Times New Roman" panose="02020603050405020304" pitchFamily="18" charset="0"/>
                <a:cs typeface="Times New Roman" panose="02020603050405020304" pitchFamily="18" charset="0"/>
              </a:rPr>
              <a:t>6 được công nhận là</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Ngày</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Quốc</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tế</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ủng</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hộ</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các</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nạn</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nhân</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bị</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tra</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tấn</a:t>
            </a:r>
            <a:r>
              <a:rPr lang="en-US" sz="4400" dirty="0" smtClean="0">
                <a:solidFill>
                  <a:srgbClr val="FF0000"/>
                </a:solidFill>
                <a:latin typeface="Times New Roman" panose="02020603050405020304" pitchFamily="18" charset="0"/>
                <a:cs typeface="Times New Roman" panose="02020603050405020304" pitchFamily="18" charset="0"/>
              </a:rPr>
              <a:t>.</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5573" y="1205345"/>
            <a:ext cx="10641724" cy="2554545"/>
          </a:xfrm>
          <a:prstGeom prst="rect">
            <a:avLst/>
          </a:prstGeom>
          <a:noFill/>
        </p:spPr>
        <p:txBody>
          <a:bodyPr wrap="square" rtlCol="0">
            <a:spAutoFit/>
          </a:bodyPr>
          <a:lstStyle/>
          <a:p>
            <a:pPr algn="just"/>
            <a:r>
              <a:rPr lang="en-US" sz="4000" b="1" dirty="0" smtClean="0">
                <a:solidFill>
                  <a:srgbClr val="FF0000"/>
                </a:solidFill>
              </a:rPr>
              <a:t>10-</a:t>
            </a:r>
            <a:r>
              <a:rPr lang="en-US" sz="4000" dirty="0" smtClean="0"/>
              <a:t> Ban </a:t>
            </a:r>
            <a:r>
              <a:rPr lang="en-US" sz="4000" dirty="0" err="1" smtClean="0"/>
              <a:t>hành</a:t>
            </a:r>
            <a:r>
              <a:rPr lang="en-US" sz="4000" dirty="0" smtClean="0"/>
              <a:t> </a:t>
            </a:r>
            <a:r>
              <a:rPr lang="en-US" sz="4000" dirty="0" err="1" smtClean="0"/>
              <a:t>quy</a:t>
            </a:r>
            <a:r>
              <a:rPr lang="en-US" sz="4000" dirty="0" smtClean="0"/>
              <a:t> </a:t>
            </a:r>
            <a:r>
              <a:rPr lang="en-US" sz="4000" dirty="0" err="1" smtClean="0"/>
              <a:t>tắc</a:t>
            </a:r>
            <a:r>
              <a:rPr lang="en-US" sz="4000" dirty="0" smtClean="0"/>
              <a:t>/ </a:t>
            </a:r>
            <a:r>
              <a:rPr lang="en-US" sz="4000" dirty="0" err="1" smtClean="0"/>
              <a:t>hướng</a:t>
            </a:r>
            <a:r>
              <a:rPr lang="en-US" sz="4000" dirty="0" smtClean="0"/>
              <a:t> </a:t>
            </a:r>
            <a:r>
              <a:rPr lang="en-US" sz="4000" dirty="0" err="1" smtClean="0"/>
              <a:t>dẫn</a:t>
            </a:r>
            <a:r>
              <a:rPr lang="en-US" sz="4000" dirty="0" smtClean="0"/>
              <a:t> </a:t>
            </a:r>
            <a:r>
              <a:rPr lang="en-US" sz="4000" dirty="0" err="1" smtClean="0"/>
              <a:t>các</a:t>
            </a:r>
            <a:r>
              <a:rPr lang="en-US" sz="4000" dirty="0" smtClean="0"/>
              <a:t> </a:t>
            </a:r>
            <a:r>
              <a:rPr lang="en-US" sz="4000" dirty="0" err="1" smtClean="0"/>
              <a:t>đối</a:t>
            </a:r>
            <a:r>
              <a:rPr lang="en-US" sz="4000" dirty="0" smtClean="0"/>
              <a:t> </a:t>
            </a:r>
            <a:r>
              <a:rPr lang="en-US" sz="4000" dirty="0" err="1" smtClean="0"/>
              <a:t>tượng</a:t>
            </a:r>
            <a:r>
              <a:rPr lang="en-US" sz="4000" dirty="0" smtClean="0"/>
              <a:t> </a:t>
            </a:r>
            <a:r>
              <a:rPr lang="en-US" sz="4000" dirty="0" err="1" smtClean="0"/>
              <a:t>kể</a:t>
            </a:r>
            <a:r>
              <a:rPr lang="en-US" sz="4000" dirty="0" smtClean="0"/>
              <a:t> </a:t>
            </a:r>
            <a:r>
              <a:rPr lang="en-US" sz="4000" dirty="0" err="1" smtClean="0"/>
              <a:t>trên</a:t>
            </a:r>
            <a:r>
              <a:rPr lang="en-US" sz="4000" dirty="0"/>
              <a:t> </a:t>
            </a:r>
            <a:r>
              <a:rPr lang="en-US" sz="4000" dirty="0" err="1"/>
              <a:t>khi</a:t>
            </a:r>
            <a:r>
              <a:rPr lang="en-US" sz="4000" dirty="0"/>
              <a:t> </a:t>
            </a:r>
            <a:r>
              <a:rPr lang="en-US" sz="4000" dirty="0" err="1"/>
              <a:t>thực</a:t>
            </a:r>
            <a:r>
              <a:rPr lang="en-US" sz="4000" dirty="0"/>
              <a:t> </a:t>
            </a:r>
            <a:r>
              <a:rPr lang="en-US" sz="4000" dirty="0" err="1"/>
              <a:t>hiện</a:t>
            </a:r>
            <a:r>
              <a:rPr lang="en-US" sz="4000" dirty="0"/>
              <a:t> </a:t>
            </a:r>
            <a:r>
              <a:rPr lang="en-US" sz="4000" dirty="0" err="1"/>
              <a:t>chức</a:t>
            </a:r>
            <a:r>
              <a:rPr lang="en-US" sz="4000" dirty="0"/>
              <a:t> </a:t>
            </a:r>
            <a:r>
              <a:rPr lang="en-US" sz="4000" dirty="0" err="1"/>
              <a:t>năng</a:t>
            </a:r>
            <a:r>
              <a:rPr lang="en-US" sz="4000" dirty="0"/>
              <a:t>, </a:t>
            </a:r>
            <a:r>
              <a:rPr lang="en-US" sz="4000" dirty="0" err="1"/>
              <a:t>nhiệm</a:t>
            </a:r>
            <a:r>
              <a:rPr lang="en-US" sz="4000" dirty="0"/>
              <a:t> </a:t>
            </a:r>
            <a:r>
              <a:rPr lang="en-US" sz="4000" dirty="0" err="1"/>
              <a:t>vụ</a:t>
            </a:r>
            <a:r>
              <a:rPr lang="en-US" sz="4000" dirty="0"/>
              <a:t> </a:t>
            </a:r>
            <a:r>
              <a:rPr lang="en-US" sz="4000" dirty="0" err="1"/>
              <a:t>nghiêm</a:t>
            </a:r>
            <a:r>
              <a:rPr lang="en-US" sz="4000" dirty="0"/>
              <a:t> </a:t>
            </a:r>
            <a:r>
              <a:rPr lang="en-US" sz="4000" dirty="0" err="1" smtClean="0"/>
              <a:t>cấm</a:t>
            </a:r>
            <a:r>
              <a:rPr lang="en-US" sz="4000" dirty="0" smtClean="0"/>
              <a:t> </a:t>
            </a:r>
            <a:r>
              <a:rPr lang="en-US" sz="4000" dirty="0" err="1" smtClean="0"/>
              <a:t>thực</a:t>
            </a:r>
            <a:r>
              <a:rPr lang="en-US" sz="4000" dirty="0" smtClean="0"/>
              <a:t> </a:t>
            </a:r>
            <a:r>
              <a:rPr lang="en-US" sz="4000" dirty="0" err="1" smtClean="0"/>
              <a:t>hiện</a:t>
            </a:r>
            <a:r>
              <a:rPr lang="en-US" sz="4000" dirty="0" smtClean="0"/>
              <a:t> </a:t>
            </a:r>
            <a:r>
              <a:rPr lang="en-US" sz="4000" dirty="0" err="1" smtClean="0"/>
              <a:t>hành</a:t>
            </a:r>
            <a:r>
              <a:rPr lang="en-US" sz="4000" dirty="0" smtClean="0"/>
              <a:t> vi </a:t>
            </a:r>
            <a:r>
              <a:rPr lang="en-US" sz="4000" dirty="0" err="1" smtClean="0"/>
              <a:t>tra</a:t>
            </a:r>
            <a:r>
              <a:rPr lang="en-US" sz="4000" dirty="0" smtClean="0"/>
              <a:t> </a:t>
            </a:r>
            <a:r>
              <a:rPr lang="en-US" sz="4000" dirty="0" err="1" smtClean="0"/>
              <a:t>tấn</a:t>
            </a:r>
            <a:r>
              <a:rPr lang="en-US" sz="4000" dirty="0" smtClean="0"/>
              <a:t>.</a:t>
            </a:r>
          </a:p>
          <a:p>
            <a:pPr algn="just"/>
            <a:r>
              <a:rPr lang="en-US" sz="4000" dirty="0" smtClean="0"/>
              <a:t>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4434" y="770360"/>
            <a:ext cx="10515600" cy="4062651"/>
          </a:xfrm>
          <a:prstGeom prst="rect">
            <a:avLst/>
          </a:prstGeom>
          <a:noFill/>
        </p:spPr>
        <p:txBody>
          <a:bodyPr wrap="square" rtlCol="0">
            <a:spAutoFit/>
          </a:bodyPr>
          <a:lstStyle/>
          <a:p>
            <a:pPr algn="just"/>
            <a:r>
              <a:rPr lang="en-US" sz="4000" dirty="0" smtClean="0">
                <a:solidFill>
                  <a:srgbClr val="FF0000"/>
                </a:solidFill>
              </a:rPr>
              <a:t>11-</a:t>
            </a:r>
            <a:r>
              <a:rPr lang="en-US" sz="4000" dirty="0" smtClean="0"/>
              <a:t> </a:t>
            </a:r>
            <a:r>
              <a:rPr lang="en-US" sz="4000" dirty="0" err="1" smtClean="0"/>
              <a:t>Nhằm</a:t>
            </a:r>
            <a:r>
              <a:rPr lang="en-US" sz="4000" dirty="0" smtClean="0"/>
              <a:t> </a:t>
            </a:r>
            <a:r>
              <a:rPr lang="en-US" sz="4000" dirty="0" err="1" smtClean="0"/>
              <a:t>mục</a:t>
            </a:r>
            <a:r>
              <a:rPr lang="en-US" sz="4000" dirty="0" smtClean="0"/>
              <a:t> </a:t>
            </a:r>
            <a:r>
              <a:rPr lang="en-US" sz="4000" dirty="0" err="1"/>
              <a:t>đích</a:t>
            </a:r>
            <a:r>
              <a:rPr lang="en-US" sz="4000" dirty="0"/>
              <a:t> </a:t>
            </a:r>
            <a:r>
              <a:rPr lang="en-US" sz="4000" dirty="0" err="1"/>
              <a:t>ngăn</a:t>
            </a:r>
            <a:r>
              <a:rPr lang="en-US" sz="4000" dirty="0"/>
              <a:t> </a:t>
            </a:r>
            <a:r>
              <a:rPr lang="en-US" sz="4000" dirty="0" err="1"/>
              <a:t>chặn</a:t>
            </a:r>
            <a:r>
              <a:rPr lang="en-US" sz="4000" dirty="0"/>
              <a:t> </a:t>
            </a:r>
            <a:r>
              <a:rPr lang="en-US" sz="4000" dirty="0" err="1"/>
              <a:t>mọi</a:t>
            </a:r>
            <a:r>
              <a:rPr lang="en-US" sz="4000" dirty="0"/>
              <a:t> </a:t>
            </a:r>
            <a:r>
              <a:rPr lang="en-US" sz="4000" dirty="0" err="1"/>
              <a:t>vụ</a:t>
            </a:r>
            <a:r>
              <a:rPr lang="en-US" sz="4000" dirty="0"/>
              <a:t> </a:t>
            </a:r>
            <a:r>
              <a:rPr lang="en-US" sz="4000" dirty="0" err="1"/>
              <a:t>việc</a:t>
            </a:r>
            <a:r>
              <a:rPr lang="en-US" sz="4000" dirty="0"/>
              <a:t> </a:t>
            </a:r>
            <a:r>
              <a:rPr lang="en-US" sz="4000" dirty="0" err="1"/>
              <a:t>tra</a:t>
            </a:r>
            <a:r>
              <a:rPr lang="en-US" sz="4000" dirty="0"/>
              <a:t> </a:t>
            </a:r>
            <a:r>
              <a:rPr lang="en-US" sz="4000" dirty="0" err="1" smtClean="0"/>
              <a:t>tấn</a:t>
            </a:r>
            <a:r>
              <a:rPr lang="en-US" sz="4000" dirty="0" smtClean="0"/>
              <a:t>: </a:t>
            </a:r>
          </a:p>
          <a:p>
            <a:pPr algn="just"/>
            <a:endParaRPr lang="en-US" sz="4000" dirty="0" smtClean="0"/>
          </a:p>
          <a:p>
            <a:pPr algn="just"/>
            <a:r>
              <a:rPr lang="en-US" sz="4000" dirty="0"/>
              <a:t> </a:t>
            </a:r>
            <a:r>
              <a:rPr lang="en-US" sz="4000" dirty="0" smtClean="0"/>
              <a:t>       </a:t>
            </a:r>
            <a:r>
              <a:rPr lang="en-US" sz="4000" dirty="0" err="1" smtClean="0"/>
              <a:t>Rà</a:t>
            </a:r>
            <a:r>
              <a:rPr lang="en-US" sz="4000" dirty="0" smtClean="0"/>
              <a:t> </a:t>
            </a:r>
            <a:r>
              <a:rPr lang="en-US" sz="4000" dirty="0" err="1" smtClean="0"/>
              <a:t>soát</a:t>
            </a:r>
            <a:r>
              <a:rPr lang="en-US" sz="4000" dirty="0" smtClean="0"/>
              <a:t> </a:t>
            </a:r>
            <a:r>
              <a:rPr lang="en-US" sz="4000" dirty="0" err="1" smtClean="0"/>
              <a:t>các</a:t>
            </a:r>
            <a:r>
              <a:rPr lang="en-US" sz="4000" dirty="0" smtClean="0"/>
              <a:t> </a:t>
            </a:r>
            <a:r>
              <a:rPr lang="en-US" sz="4000" dirty="0" err="1" smtClean="0"/>
              <a:t>quy</a:t>
            </a:r>
            <a:r>
              <a:rPr lang="en-US" sz="4000" dirty="0" smtClean="0"/>
              <a:t> </a:t>
            </a:r>
            <a:r>
              <a:rPr lang="en-US" sz="4000" dirty="0" err="1" smtClean="0"/>
              <a:t>định</a:t>
            </a:r>
            <a:r>
              <a:rPr lang="en-US" sz="4000" dirty="0" smtClean="0"/>
              <a:t> </a:t>
            </a:r>
            <a:r>
              <a:rPr lang="en-US" sz="4000" dirty="0" err="1" smtClean="0"/>
              <a:t>của</a:t>
            </a:r>
            <a:r>
              <a:rPr lang="en-US" sz="4000" dirty="0" smtClean="0"/>
              <a:t> </a:t>
            </a:r>
            <a:r>
              <a:rPr lang="en-US" sz="4000" dirty="0" err="1" smtClean="0"/>
              <a:t>pháp</a:t>
            </a:r>
            <a:r>
              <a:rPr lang="en-US" sz="4000" dirty="0" smtClean="0"/>
              <a:t> </a:t>
            </a:r>
            <a:r>
              <a:rPr lang="en-US" sz="4000" dirty="0" err="1" smtClean="0"/>
              <a:t>luật</a:t>
            </a:r>
            <a:r>
              <a:rPr lang="en-US" sz="4000" dirty="0" smtClean="0"/>
              <a:t>/ </a:t>
            </a:r>
            <a:r>
              <a:rPr lang="en-US" sz="4000" dirty="0" err="1" smtClean="0"/>
              <a:t>các</a:t>
            </a:r>
            <a:r>
              <a:rPr lang="en-US" sz="4000" dirty="0" smtClean="0"/>
              <a:t> </a:t>
            </a:r>
            <a:r>
              <a:rPr lang="en-US" sz="4000" dirty="0" err="1" smtClean="0"/>
              <a:t>quy</a:t>
            </a:r>
            <a:r>
              <a:rPr lang="en-US" sz="4000" dirty="0" smtClean="0"/>
              <a:t> </a:t>
            </a:r>
            <a:r>
              <a:rPr lang="en-US" sz="4000" dirty="0" err="1" smtClean="0"/>
              <a:t>tắc</a:t>
            </a:r>
            <a:r>
              <a:rPr lang="en-US" sz="4000" dirty="0" smtClean="0"/>
              <a:t>/ </a:t>
            </a:r>
            <a:r>
              <a:rPr lang="en-US" sz="4000" dirty="0" err="1" smtClean="0"/>
              <a:t>hướng</a:t>
            </a:r>
            <a:r>
              <a:rPr lang="en-US" sz="4000" dirty="0" smtClean="0"/>
              <a:t> </a:t>
            </a:r>
            <a:r>
              <a:rPr lang="en-US" sz="4000" dirty="0" err="1" smtClean="0"/>
              <a:t>dẫn</a:t>
            </a:r>
            <a:r>
              <a:rPr lang="en-US" sz="4000" dirty="0" smtClean="0"/>
              <a:t>/ </a:t>
            </a:r>
            <a:r>
              <a:rPr lang="en-US" sz="4000" dirty="0" err="1" smtClean="0"/>
              <a:t>phương</a:t>
            </a:r>
            <a:r>
              <a:rPr lang="en-US" sz="4000" dirty="0" smtClean="0"/>
              <a:t> </a:t>
            </a:r>
            <a:r>
              <a:rPr lang="en-US" sz="4000" dirty="0" err="1" smtClean="0"/>
              <a:t>pháp</a:t>
            </a:r>
            <a:r>
              <a:rPr lang="en-US" sz="4000" dirty="0" smtClean="0"/>
              <a:t>/ </a:t>
            </a:r>
            <a:r>
              <a:rPr lang="en-US" sz="4000" dirty="0" err="1" smtClean="0"/>
              <a:t>thực</a:t>
            </a:r>
            <a:r>
              <a:rPr lang="en-US" sz="4000" dirty="0" smtClean="0"/>
              <a:t> </a:t>
            </a:r>
            <a:r>
              <a:rPr lang="en-US" sz="4000" dirty="0" err="1" smtClean="0"/>
              <a:t>tiễn</a:t>
            </a:r>
            <a:r>
              <a:rPr lang="en-US" sz="4000" dirty="0" smtClean="0"/>
              <a:t> </a:t>
            </a:r>
            <a:r>
              <a:rPr lang="en-US" sz="4000" dirty="0" err="1" smtClean="0"/>
              <a:t>thẩm</a:t>
            </a:r>
            <a:r>
              <a:rPr lang="en-US" sz="4000" dirty="0" smtClean="0"/>
              <a:t> </a:t>
            </a:r>
            <a:r>
              <a:rPr lang="en-US" sz="4000" dirty="0" err="1" smtClean="0"/>
              <a:t>vấn</a:t>
            </a:r>
            <a:r>
              <a:rPr lang="en-US" sz="4000" dirty="0" smtClean="0"/>
              <a:t>, </a:t>
            </a:r>
            <a:r>
              <a:rPr lang="en-US" sz="4000" dirty="0" err="1" smtClean="0"/>
              <a:t>cơ</a:t>
            </a:r>
            <a:r>
              <a:rPr lang="en-US" sz="4000" dirty="0" smtClean="0"/>
              <a:t> </a:t>
            </a:r>
            <a:r>
              <a:rPr lang="en-US" sz="4000" dirty="0" err="1" smtClean="0"/>
              <a:t>chế</a:t>
            </a:r>
            <a:r>
              <a:rPr lang="en-US" sz="4000" dirty="0" smtClean="0"/>
              <a:t> </a:t>
            </a:r>
            <a:r>
              <a:rPr lang="en-US" sz="4000" dirty="0" err="1" smtClean="0"/>
              <a:t>giam</a:t>
            </a:r>
            <a:r>
              <a:rPr lang="en-US" sz="4000" dirty="0" smtClean="0"/>
              <a:t> </a:t>
            </a:r>
            <a:r>
              <a:rPr lang="en-US" sz="4000" dirty="0" err="1" smtClean="0"/>
              <a:t>giữ</a:t>
            </a:r>
            <a:r>
              <a:rPr lang="en-US" sz="4000" dirty="0" smtClean="0"/>
              <a:t> </a:t>
            </a:r>
            <a:r>
              <a:rPr lang="en-US" sz="4000" dirty="0" err="1" smtClean="0"/>
              <a:t>và</a:t>
            </a:r>
            <a:r>
              <a:rPr lang="en-US" sz="4000" dirty="0" smtClean="0"/>
              <a:t> </a:t>
            </a:r>
            <a:r>
              <a:rPr lang="en-US" sz="4000" dirty="0" err="1" smtClean="0"/>
              <a:t>đối</a:t>
            </a:r>
            <a:r>
              <a:rPr lang="en-US" sz="4000" dirty="0" smtClean="0"/>
              <a:t> </a:t>
            </a:r>
            <a:r>
              <a:rPr lang="en-US" sz="4000" dirty="0" err="1" smtClean="0"/>
              <a:t>xử</a:t>
            </a:r>
            <a:r>
              <a:rPr lang="en-US" sz="4000" dirty="0" smtClean="0"/>
              <a:t> </a:t>
            </a:r>
            <a:r>
              <a:rPr lang="en-US" sz="4000" dirty="0" err="1" smtClean="0"/>
              <a:t>với</a:t>
            </a:r>
            <a:r>
              <a:rPr lang="en-US" sz="4000" dirty="0" smtClean="0"/>
              <a:t> </a:t>
            </a:r>
            <a:r>
              <a:rPr lang="en-US" sz="4000" dirty="0" err="1" smtClean="0"/>
              <a:t>những</a:t>
            </a:r>
            <a:r>
              <a:rPr lang="en-US" sz="4000" dirty="0" smtClean="0"/>
              <a:t> </a:t>
            </a:r>
            <a:r>
              <a:rPr lang="en-US" sz="4000" dirty="0" err="1" smtClean="0"/>
              <a:t>người</a:t>
            </a:r>
            <a:r>
              <a:rPr lang="en-US" sz="4000" dirty="0" smtClean="0"/>
              <a:t> </a:t>
            </a:r>
            <a:r>
              <a:rPr lang="en-US" sz="4000" dirty="0" err="1" smtClean="0"/>
              <a:t>bị</a:t>
            </a:r>
            <a:r>
              <a:rPr lang="en-US" sz="4000" dirty="0" smtClean="0"/>
              <a:t> </a:t>
            </a:r>
            <a:r>
              <a:rPr lang="en-US" sz="4000" dirty="0" err="1" smtClean="0"/>
              <a:t>bắt</a:t>
            </a:r>
            <a:r>
              <a:rPr lang="en-US" sz="4000" dirty="0" smtClean="0"/>
              <a:t>, </a:t>
            </a:r>
            <a:r>
              <a:rPr lang="en-US" sz="4000" dirty="0" err="1" smtClean="0"/>
              <a:t>giam</a:t>
            </a:r>
            <a:r>
              <a:rPr lang="en-US" sz="4000" dirty="0" smtClean="0"/>
              <a:t> </a:t>
            </a:r>
            <a:r>
              <a:rPr lang="en-US" sz="4000" dirty="0" err="1" smtClean="0"/>
              <a:t>giữ</a:t>
            </a:r>
            <a:r>
              <a:rPr lang="en-US" sz="4000" dirty="0" smtClean="0"/>
              <a:t>, </a:t>
            </a:r>
            <a:r>
              <a:rPr lang="en-US" sz="4000" dirty="0" err="1" smtClean="0"/>
              <a:t>cầm</a:t>
            </a:r>
            <a:r>
              <a:rPr lang="en-US" sz="4000" dirty="0" smtClean="0"/>
              <a:t> </a:t>
            </a:r>
            <a:r>
              <a:rPr lang="en-US" sz="4000" dirty="0" err="1" smtClean="0"/>
              <a:t>tù</a:t>
            </a:r>
            <a:r>
              <a:rPr lang="en-US" sz="4000" dirty="0" smtClean="0"/>
              <a:t>.</a:t>
            </a:r>
          </a:p>
          <a:p>
            <a:endParaRPr lang="en-US" dirty="0"/>
          </a:p>
        </p:txBody>
      </p:sp>
      <p:sp>
        <p:nvSpPr>
          <p:cNvPr id="2" name="Right Arrow 1"/>
          <p:cNvSpPr/>
          <p:nvPr/>
        </p:nvSpPr>
        <p:spPr>
          <a:xfrm>
            <a:off x="409903" y="1954924"/>
            <a:ext cx="1355835" cy="6936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down)">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0979" y="1018309"/>
            <a:ext cx="10988566" cy="3323987"/>
          </a:xfrm>
          <a:prstGeom prst="rect">
            <a:avLst/>
          </a:prstGeom>
          <a:noFill/>
        </p:spPr>
        <p:txBody>
          <a:bodyPr wrap="square" rtlCol="0">
            <a:spAutoFit/>
          </a:bodyPr>
          <a:lstStyle/>
          <a:p>
            <a:pPr algn="ctr"/>
            <a:r>
              <a:rPr lang="en-US" sz="3600" b="1" dirty="0" smtClean="0">
                <a:solidFill>
                  <a:srgbClr val="FF0000"/>
                </a:solidFill>
              </a:rPr>
              <a:t>12- </a:t>
            </a:r>
            <a:r>
              <a:rPr lang="en-US" sz="3600" b="1" dirty="0" err="1" smtClean="0">
                <a:solidFill>
                  <a:schemeClr val="tx1">
                    <a:lumMod val="95000"/>
                    <a:lumOff val="5000"/>
                  </a:schemeClr>
                </a:solidFill>
              </a:rPr>
              <a:t>Khi</a:t>
            </a:r>
            <a:r>
              <a:rPr lang="en-US" sz="3600" b="1" dirty="0" smtClean="0">
                <a:solidFill>
                  <a:schemeClr val="tx1">
                    <a:lumMod val="95000"/>
                    <a:lumOff val="5000"/>
                  </a:schemeClr>
                </a:solidFill>
              </a:rPr>
              <a:t> </a:t>
            </a:r>
            <a:r>
              <a:rPr lang="en-US" sz="3600" b="1" dirty="0" err="1" smtClean="0">
                <a:solidFill>
                  <a:schemeClr val="tx1">
                    <a:lumMod val="95000"/>
                    <a:lumOff val="5000"/>
                  </a:schemeClr>
                </a:solidFill>
              </a:rPr>
              <a:t>có</a:t>
            </a:r>
            <a:r>
              <a:rPr lang="en-US" sz="3600" b="1" dirty="0" smtClean="0">
                <a:solidFill>
                  <a:schemeClr val="tx1">
                    <a:lumMod val="95000"/>
                    <a:lumOff val="5000"/>
                  </a:schemeClr>
                </a:solidFill>
              </a:rPr>
              <a:t> </a:t>
            </a:r>
            <a:r>
              <a:rPr lang="en-US" sz="3600" b="1" dirty="0" err="1">
                <a:solidFill>
                  <a:schemeClr val="tx1">
                    <a:lumMod val="95000"/>
                    <a:lumOff val="5000"/>
                  </a:schemeClr>
                </a:solidFill>
              </a:rPr>
              <a:t>cơ</a:t>
            </a:r>
            <a:r>
              <a:rPr lang="en-US" sz="3600" b="1" dirty="0">
                <a:solidFill>
                  <a:schemeClr val="tx1">
                    <a:lumMod val="95000"/>
                    <a:lumOff val="5000"/>
                  </a:schemeClr>
                </a:solidFill>
              </a:rPr>
              <a:t> </a:t>
            </a:r>
            <a:r>
              <a:rPr lang="en-US" sz="3600" b="1" dirty="0" err="1">
                <a:solidFill>
                  <a:schemeClr val="tx1">
                    <a:lumMod val="95000"/>
                    <a:lumOff val="5000"/>
                  </a:schemeClr>
                </a:solidFill>
              </a:rPr>
              <a:t>sở</a:t>
            </a:r>
            <a:r>
              <a:rPr lang="en-US" sz="3600" b="1" dirty="0">
                <a:solidFill>
                  <a:schemeClr val="tx1">
                    <a:lumMod val="95000"/>
                    <a:lumOff val="5000"/>
                  </a:schemeClr>
                </a:solidFill>
              </a:rPr>
              <a:t> </a:t>
            </a:r>
            <a:r>
              <a:rPr lang="en-US" sz="3600" b="1" dirty="0" err="1">
                <a:solidFill>
                  <a:schemeClr val="tx1">
                    <a:lumMod val="95000"/>
                    <a:lumOff val="5000"/>
                  </a:schemeClr>
                </a:solidFill>
              </a:rPr>
              <a:t>hợp</a:t>
            </a:r>
            <a:r>
              <a:rPr lang="en-US" sz="3600" b="1" dirty="0">
                <a:solidFill>
                  <a:schemeClr val="tx1">
                    <a:lumMod val="95000"/>
                    <a:lumOff val="5000"/>
                  </a:schemeClr>
                </a:solidFill>
              </a:rPr>
              <a:t> </a:t>
            </a:r>
            <a:r>
              <a:rPr lang="en-US" sz="3600" b="1" dirty="0" err="1">
                <a:solidFill>
                  <a:schemeClr val="tx1">
                    <a:lumMod val="95000"/>
                    <a:lumOff val="5000"/>
                  </a:schemeClr>
                </a:solidFill>
              </a:rPr>
              <a:t>lý</a:t>
            </a:r>
            <a:r>
              <a:rPr lang="en-US" sz="3600" b="1" dirty="0">
                <a:solidFill>
                  <a:schemeClr val="tx1">
                    <a:lumMod val="95000"/>
                    <a:lumOff val="5000"/>
                  </a:schemeClr>
                </a:solidFill>
              </a:rPr>
              <a:t> </a:t>
            </a:r>
            <a:r>
              <a:rPr lang="en-US" sz="3600" b="1" dirty="0" err="1">
                <a:solidFill>
                  <a:schemeClr val="tx1">
                    <a:lumMod val="95000"/>
                    <a:lumOff val="5000"/>
                  </a:schemeClr>
                </a:solidFill>
              </a:rPr>
              <a:t>để</a:t>
            </a:r>
            <a:r>
              <a:rPr lang="en-US" sz="3600" b="1" dirty="0">
                <a:solidFill>
                  <a:schemeClr val="tx1">
                    <a:lumMod val="95000"/>
                    <a:lumOff val="5000"/>
                  </a:schemeClr>
                </a:solidFill>
              </a:rPr>
              <a:t> tin </a:t>
            </a:r>
            <a:r>
              <a:rPr lang="en-US" sz="3600" b="1" dirty="0" err="1">
                <a:solidFill>
                  <a:schemeClr val="tx1">
                    <a:lumMod val="95000"/>
                    <a:lumOff val="5000"/>
                  </a:schemeClr>
                </a:solidFill>
              </a:rPr>
              <a:t>rằng</a:t>
            </a:r>
            <a:r>
              <a:rPr lang="en-US" sz="3600" b="1" dirty="0">
                <a:solidFill>
                  <a:schemeClr val="tx1">
                    <a:lumMod val="95000"/>
                    <a:lumOff val="5000"/>
                  </a:schemeClr>
                </a:solidFill>
              </a:rPr>
              <a:t> </a:t>
            </a:r>
            <a:r>
              <a:rPr lang="en-US" sz="3600" b="1" dirty="0" err="1">
                <a:solidFill>
                  <a:schemeClr val="tx1">
                    <a:lumMod val="95000"/>
                    <a:lumOff val="5000"/>
                  </a:schemeClr>
                </a:solidFill>
              </a:rPr>
              <a:t>việc</a:t>
            </a:r>
            <a:r>
              <a:rPr lang="en-US" sz="3600" b="1" dirty="0">
                <a:solidFill>
                  <a:schemeClr val="tx1">
                    <a:lumMod val="95000"/>
                    <a:lumOff val="5000"/>
                  </a:schemeClr>
                </a:solidFill>
              </a:rPr>
              <a:t> </a:t>
            </a:r>
            <a:r>
              <a:rPr lang="en-US" sz="3600" b="1" dirty="0" err="1">
                <a:solidFill>
                  <a:schemeClr val="tx1">
                    <a:lumMod val="95000"/>
                    <a:lumOff val="5000"/>
                  </a:schemeClr>
                </a:solidFill>
              </a:rPr>
              <a:t>tra</a:t>
            </a:r>
            <a:r>
              <a:rPr lang="en-US" sz="3600" b="1" dirty="0">
                <a:solidFill>
                  <a:schemeClr val="tx1">
                    <a:lumMod val="95000"/>
                    <a:lumOff val="5000"/>
                  </a:schemeClr>
                </a:solidFill>
              </a:rPr>
              <a:t> </a:t>
            </a:r>
            <a:r>
              <a:rPr lang="en-US" sz="3600" b="1" dirty="0" err="1">
                <a:solidFill>
                  <a:schemeClr val="tx1">
                    <a:lumMod val="95000"/>
                    <a:lumOff val="5000"/>
                  </a:schemeClr>
                </a:solidFill>
              </a:rPr>
              <a:t>tấn</a:t>
            </a:r>
            <a:r>
              <a:rPr lang="en-US" sz="3600" b="1" dirty="0">
                <a:solidFill>
                  <a:schemeClr val="tx1">
                    <a:lumMod val="95000"/>
                    <a:lumOff val="5000"/>
                  </a:schemeClr>
                </a:solidFill>
              </a:rPr>
              <a:t> </a:t>
            </a:r>
            <a:r>
              <a:rPr lang="en-US" sz="3600" b="1" dirty="0" err="1">
                <a:solidFill>
                  <a:schemeClr val="tx1">
                    <a:lumMod val="95000"/>
                    <a:lumOff val="5000"/>
                  </a:schemeClr>
                </a:solidFill>
              </a:rPr>
              <a:t>đã</a:t>
            </a:r>
            <a:r>
              <a:rPr lang="en-US" sz="3600" b="1" dirty="0">
                <a:solidFill>
                  <a:schemeClr val="tx1">
                    <a:lumMod val="95000"/>
                    <a:lumOff val="5000"/>
                  </a:schemeClr>
                </a:solidFill>
              </a:rPr>
              <a:t> </a:t>
            </a:r>
            <a:r>
              <a:rPr lang="en-US" sz="3600" b="1" dirty="0" err="1">
                <a:solidFill>
                  <a:schemeClr val="tx1">
                    <a:lumMod val="95000"/>
                    <a:lumOff val="5000"/>
                  </a:schemeClr>
                </a:solidFill>
              </a:rPr>
              <a:t>xảy</a:t>
            </a:r>
            <a:r>
              <a:rPr lang="en-US" sz="3600" b="1" dirty="0">
                <a:solidFill>
                  <a:schemeClr val="tx1">
                    <a:lumMod val="95000"/>
                    <a:lumOff val="5000"/>
                  </a:schemeClr>
                </a:solidFill>
              </a:rPr>
              <a:t> </a:t>
            </a:r>
            <a:r>
              <a:rPr lang="en-US" sz="3600" b="1" dirty="0" err="1">
                <a:solidFill>
                  <a:schemeClr val="tx1">
                    <a:lumMod val="95000"/>
                    <a:lumOff val="5000"/>
                  </a:schemeClr>
                </a:solidFill>
              </a:rPr>
              <a:t>ra</a:t>
            </a:r>
            <a:r>
              <a:rPr lang="en-US" sz="3600" b="1" dirty="0">
                <a:solidFill>
                  <a:schemeClr val="tx1">
                    <a:lumMod val="95000"/>
                    <a:lumOff val="5000"/>
                  </a:schemeClr>
                </a:solidFill>
              </a:rPr>
              <a:t> </a:t>
            </a:r>
            <a:r>
              <a:rPr lang="en-US" sz="3600" b="1" dirty="0" err="1">
                <a:solidFill>
                  <a:schemeClr val="tx1">
                    <a:lumMod val="95000"/>
                    <a:lumOff val="5000"/>
                  </a:schemeClr>
                </a:solidFill>
              </a:rPr>
              <a:t>trên</a:t>
            </a:r>
            <a:r>
              <a:rPr lang="en-US" sz="3600" b="1" dirty="0">
                <a:solidFill>
                  <a:schemeClr val="tx1">
                    <a:lumMod val="95000"/>
                    <a:lumOff val="5000"/>
                  </a:schemeClr>
                </a:solidFill>
              </a:rPr>
              <a:t> </a:t>
            </a:r>
            <a:r>
              <a:rPr lang="en-US" sz="3600" b="1" dirty="0" err="1">
                <a:solidFill>
                  <a:schemeClr val="tx1">
                    <a:lumMod val="95000"/>
                    <a:lumOff val="5000"/>
                  </a:schemeClr>
                </a:solidFill>
              </a:rPr>
              <a:t>lãnh</a:t>
            </a:r>
            <a:r>
              <a:rPr lang="en-US" sz="3600" b="1" dirty="0">
                <a:solidFill>
                  <a:schemeClr val="tx1">
                    <a:lumMod val="95000"/>
                    <a:lumOff val="5000"/>
                  </a:schemeClr>
                </a:solidFill>
              </a:rPr>
              <a:t> </a:t>
            </a:r>
            <a:r>
              <a:rPr lang="en-US" sz="3600" b="1" dirty="0" err="1">
                <a:solidFill>
                  <a:schemeClr val="tx1">
                    <a:lumMod val="95000"/>
                    <a:lumOff val="5000"/>
                  </a:schemeClr>
                </a:solidFill>
              </a:rPr>
              <a:t>thổ</a:t>
            </a:r>
            <a:r>
              <a:rPr lang="en-US" sz="3600" b="1" dirty="0">
                <a:solidFill>
                  <a:schemeClr val="tx1">
                    <a:lumMod val="95000"/>
                    <a:lumOff val="5000"/>
                  </a:schemeClr>
                </a:solidFill>
              </a:rPr>
              <a:t> </a:t>
            </a:r>
            <a:r>
              <a:rPr lang="en-US" sz="3600" b="1" dirty="0" err="1">
                <a:solidFill>
                  <a:schemeClr val="tx1">
                    <a:lumMod val="95000"/>
                    <a:lumOff val="5000"/>
                  </a:schemeClr>
                </a:solidFill>
              </a:rPr>
              <a:t>thuộc</a:t>
            </a:r>
            <a:r>
              <a:rPr lang="en-US" sz="3600" b="1" dirty="0">
                <a:solidFill>
                  <a:schemeClr val="tx1">
                    <a:lumMod val="95000"/>
                    <a:lumOff val="5000"/>
                  </a:schemeClr>
                </a:solidFill>
              </a:rPr>
              <a:t> </a:t>
            </a:r>
            <a:r>
              <a:rPr lang="en-US" sz="3600" b="1" dirty="0" err="1">
                <a:solidFill>
                  <a:schemeClr val="tx1">
                    <a:lumMod val="95000"/>
                    <a:lumOff val="5000"/>
                  </a:schemeClr>
                </a:solidFill>
              </a:rPr>
              <a:t>chủ</a:t>
            </a:r>
            <a:r>
              <a:rPr lang="en-US" sz="3600" b="1" dirty="0">
                <a:solidFill>
                  <a:schemeClr val="tx1">
                    <a:lumMod val="95000"/>
                    <a:lumOff val="5000"/>
                  </a:schemeClr>
                </a:solidFill>
              </a:rPr>
              <a:t> </a:t>
            </a:r>
            <a:r>
              <a:rPr lang="en-US" sz="3600" b="1" dirty="0" err="1">
                <a:solidFill>
                  <a:schemeClr val="tx1">
                    <a:lumMod val="95000"/>
                    <a:lumOff val="5000"/>
                  </a:schemeClr>
                </a:solidFill>
              </a:rPr>
              <a:t>quyền</a:t>
            </a:r>
            <a:r>
              <a:rPr lang="en-US" sz="3600" b="1" dirty="0">
                <a:solidFill>
                  <a:schemeClr val="tx1">
                    <a:lumMod val="95000"/>
                    <a:lumOff val="5000"/>
                  </a:schemeClr>
                </a:solidFill>
              </a:rPr>
              <a:t> </a:t>
            </a:r>
            <a:r>
              <a:rPr lang="en-US" sz="3600" b="1" dirty="0" err="1">
                <a:solidFill>
                  <a:schemeClr val="tx1">
                    <a:lumMod val="95000"/>
                    <a:lumOff val="5000"/>
                  </a:schemeClr>
                </a:solidFill>
              </a:rPr>
              <a:t>của</a:t>
            </a:r>
            <a:r>
              <a:rPr lang="en-US" sz="3600" b="1" dirty="0">
                <a:solidFill>
                  <a:schemeClr val="tx1">
                    <a:lumMod val="95000"/>
                    <a:lumOff val="5000"/>
                  </a:schemeClr>
                </a:solidFill>
              </a:rPr>
              <a:t> </a:t>
            </a:r>
            <a:r>
              <a:rPr lang="en-US" sz="3600" b="1" dirty="0" err="1">
                <a:solidFill>
                  <a:schemeClr val="tx1">
                    <a:lumMod val="95000"/>
                    <a:lumOff val="5000"/>
                  </a:schemeClr>
                </a:solidFill>
              </a:rPr>
              <a:t>quốc</a:t>
            </a:r>
            <a:r>
              <a:rPr lang="en-US" sz="3600" b="1" dirty="0">
                <a:solidFill>
                  <a:schemeClr val="tx1">
                    <a:lumMod val="95000"/>
                    <a:lumOff val="5000"/>
                  </a:schemeClr>
                </a:solidFill>
              </a:rPr>
              <a:t> </a:t>
            </a:r>
            <a:r>
              <a:rPr lang="en-US" sz="3600" b="1" dirty="0" err="1">
                <a:solidFill>
                  <a:schemeClr val="tx1">
                    <a:lumMod val="95000"/>
                    <a:lumOff val="5000"/>
                  </a:schemeClr>
                </a:solidFill>
              </a:rPr>
              <a:t>gia</a:t>
            </a:r>
            <a:r>
              <a:rPr lang="en-US" sz="3600" b="1" dirty="0">
                <a:solidFill>
                  <a:schemeClr val="tx1">
                    <a:lumMod val="95000"/>
                    <a:lumOff val="5000"/>
                  </a:schemeClr>
                </a:solidFill>
              </a:rPr>
              <a:t> </a:t>
            </a:r>
            <a:r>
              <a:rPr lang="en-US" sz="3600" b="1" dirty="0" err="1">
                <a:solidFill>
                  <a:schemeClr val="tx1">
                    <a:lumMod val="95000"/>
                    <a:lumOff val="5000"/>
                  </a:schemeClr>
                </a:solidFill>
              </a:rPr>
              <a:t>mình</a:t>
            </a:r>
            <a:r>
              <a:rPr lang="en-US" sz="3600" b="1" dirty="0">
                <a:solidFill>
                  <a:schemeClr val="tx1">
                    <a:lumMod val="95000"/>
                    <a:lumOff val="5000"/>
                  </a:schemeClr>
                </a:solidFill>
              </a:rPr>
              <a:t> </a:t>
            </a:r>
            <a:endParaRPr lang="en-US" sz="3600" b="1" dirty="0" smtClean="0">
              <a:solidFill>
                <a:schemeClr val="tx1">
                  <a:lumMod val="95000"/>
                  <a:lumOff val="5000"/>
                </a:schemeClr>
              </a:solidFill>
            </a:endParaRPr>
          </a:p>
          <a:p>
            <a:pPr algn="just"/>
            <a:endParaRPr lang="en-US" sz="4000" dirty="0" smtClean="0"/>
          </a:p>
          <a:p>
            <a:pPr algn="just"/>
            <a:r>
              <a:rPr lang="en-US" sz="4000" dirty="0"/>
              <a:t> </a:t>
            </a:r>
            <a:r>
              <a:rPr lang="en-US" sz="4000" dirty="0" smtClean="0"/>
              <a:t>      </a:t>
            </a:r>
            <a:r>
              <a:rPr lang="en-US" sz="4000" dirty="0" err="1" smtClean="0"/>
              <a:t>Phải</a:t>
            </a:r>
            <a:r>
              <a:rPr lang="en-US" sz="4000" dirty="0" smtClean="0"/>
              <a:t> </a:t>
            </a:r>
            <a:r>
              <a:rPr lang="en-US" sz="4000" dirty="0" err="1" smtClean="0"/>
              <a:t>tiến</a:t>
            </a:r>
            <a:r>
              <a:rPr lang="en-US" sz="4000" dirty="0" smtClean="0"/>
              <a:t> </a:t>
            </a:r>
            <a:r>
              <a:rPr lang="en-US" sz="4000" dirty="0" err="1" smtClean="0"/>
              <a:t>hành</a:t>
            </a:r>
            <a:r>
              <a:rPr lang="en-US" sz="4000" dirty="0" smtClean="0"/>
              <a:t> </a:t>
            </a:r>
            <a:r>
              <a:rPr lang="en-US" sz="4000" dirty="0" err="1" smtClean="0"/>
              <a:t>điều</a:t>
            </a:r>
            <a:r>
              <a:rPr lang="en-US" sz="4000" dirty="0" smtClean="0"/>
              <a:t> </a:t>
            </a:r>
            <a:r>
              <a:rPr lang="en-US" sz="4000" dirty="0" err="1" smtClean="0"/>
              <a:t>tra</a:t>
            </a:r>
            <a:r>
              <a:rPr lang="en-US" sz="4000" dirty="0" smtClean="0"/>
              <a:t> </a:t>
            </a:r>
            <a:r>
              <a:rPr lang="en-US" sz="4000" dirty="0" err="1" smtClean="0"/>
              <a:t>khẩn</a:t>
            </a:r>
            <a:r>
              <a:rPr lang="en-US" sz="4000" dirty="0" smtClean="0"/>
              <a:t> </a:t>
            </a:r>
            <a:r>
              <a:rPr lang="en-US" sz="4000" dirty="0" err="1" smtClean="0"/>
              <a:t>trương</a:t>
            </a:r>
            <a:r>
              <a:rPr lang="en-US" sz="4000" dirty="0" smtClean="0"/>
              <a:t> </a:t>
            </a:r>
            <a:r>
              <a:rPr lang="en-US" sz="4000" dirty="0" err="1" smtClean="0"/>
              <a:t>và</a:t>
            </a:r>
            <a:r>
              <a:rPr lang="en-US" sz="4000" dirty="0" smtClean="0"/>
              <a:t> </a:t>
            </a:r>
            <a:r>
              <a:rPr lang="en-US" sz="4000" dirty="0" err="1" smtClean="0"/>
              <a:t>khách</a:t>
            </a:r>
            <a:r>
              <a:rPr lang="en-US" sz="4000" dirty="0" smtClean="0"/>
              <a:t> </a:t>
            </a:r>
            <a:r>
              <a:rPr lang="en-US" sz="4000" dirty="0" err="1" smtClean="0"/>
              <a:t>quan</a:t>
            </a:r>
            <a:r>
              <a:rPr lang="en-US" sz="4000" dirty="0" smtClean="0"/>
              <a:t>.</a:t>
            </a:r>
          </a:p>
          <a:p>
            <a:endParaRPr lang="en-US" dirty="0"/>
          </a:p>
        </p:txBody>
      </p:sp>
      <p:sp>
        <p:nvSpPr>
          <p:cNvPr id="2" name="Right Arrow 1"/>
          <p:cNvSpPr/>
          <p:nvPr/>
        </p:nvSpPr>
        <p:spPr>
          <a:xfrm>
            <a:off x="236483" y="2853558"/>
            <a:ext cx="1261241" cy="6306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circle(in)">
                                      <p:cBhvr>
                                        <p:cTn id="12"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19807" y="419937"/>
            <a:ext cx="10633840" cy="5909310"/>
          </a:xfrm>
          <a:prstGeom prst="rect">
            <a:avLst/>
          </a:prstGeom>
          <a:noFill/>
        </p:spPr>
        <p:txBody>
          <a:bodyPr wrap="square" rtlCol="0">
            <a:spAutoFit/>
          </a:bodyPr>
          <a:lstStyle/>
          <a:p>
            <a:pPr algn="just"/>
            <a:r>
              <a:rPr lang="en-US" sz="4000" dirty="0" smtClean="0">
                <a:solidFill>
                  <a:srgbClr val="FF0000"/>
                </a:solidFill>
              </a:rPr>
              <a:t>13-</a:t>
            </a:r>
            <a:r>
              <a:rPr lang="en-US" sz="4000" dirty="0" smtClean="0"/>
              <a:t> </a:t>
            </a:r>
            <a:r>
              <a:rPr lang="en-US" sz="4000" dirty="0" err="1" smtClean="0"/>
              <a:t>Cá</a:t>
            </a:r>
            <a:r>
              <a:rPr lang="en-US" sz="4000" dirty="0" smtClean="0"/>
              <a:t> </a:t>
            </a:r>
            <a:r>
              <a:rPr lang="en-US" sz="4000" dirty="0" err="1" smtClean="0"/>
              <a:t>nhân</a:t>
            </a:r>
            <a:r>
              <a:rPr lang="en-US" sz="4000" dirty="0" smtClean="0"/>
              <a:t> </a:t>
            </a:r>
            <a:r>
              <a:rPr lang="en-US" sz="4000" dirty="0" err="1" smtClean="0"/>
              <a:t>bị</a:t>
            </a:r>
            <a:r>
              <a:rPr lang="en-US" sz="4000" dirty="0" smtClean="0"/>
              <a:t> </a:t>
            </a:r>
            <a:r>
              <a:rPr lang="en-US" sz="4000" dirty="0" err="1" smtClean="0"/>
              <a:t>tra</a:t>
            </a:r>
            <a:r>
              <a:rPr lang="en-US" sz="4000" dirty="0" smtClean="0"/>
              <a:t> </a:t>
            </a:r>
            <a:r>
              <a:rPr lang="en-US" sz="4000" dirty="0" err="1" smtClean="0"/>
              <a:t>tấn</a:t>
            </a:r>
            <a:r>
              <a:rPr lang="en-US" sz="4000" dirty="0" smtClean="0"/>
              <a:t> </a:t>
            </a:r>
            <a:r>
              <a:rPr lang="en-US" sz="4000" dirty="0" err="1" smtClean="0"/>
              <a:t>có</a:t>
            </a:r>
            <a:r>
              <a:rPr lang="en-US" sz="4000" dirty="0" smtClean="0"/>
              <a:t> </a:t>
            </a:r>
            <a:r>
              <a:rPr lang="en-US" sz="4000" dirty="0" err="1" smtClean="0"/>
              <a:t>quyền</a:t>
            </a:r>
            <a:r>
              <a:rPr lang="en-US" sz="4000" dirty="0" smtClean="0"/>
              <a:t> </a:t>
            </a:r>
            <a:r>
              <a:rPr lang="en-US" sz="4000" dirty="0" err="1" smtClean="0"/>
              <a:t>khiếu</a:t>
            </a:r>
            <a:r>
              <a:rPr lang="en-US" sz="4000" dirty="0" smtClean="0"/>
              <a:t> </a:t>
            </a:r>
            <a:r>
              <a:rPr lang="en-US" sz="4000" dirty="0" err="1" smtClean="0"/>
              <a:t>nại</a:t>
            </a:r>
            <a:r>
              <a:rPr lang="en-US" sz="4000" dirty="0" smtClean="0"/>
              <a:t> </a:t>
            </a:r>
            <a:r>
              <a:rPr lang="en-US" sz="4000" dirty="0" err="1" smtClean="0"/>
              <a:t>với</a:t>
            </a:r>
            <a:r>
              <a:rPr lang="en-US" sz="4000" dirty="0" smtClean="0"/>
              <a:t> </a:t>
            </a:r>
            <a:r>
              <a:rPr lang="en-US" sz="4000" dirty="0" err="1" smtClean="0"/>
              <a:t>cơ</a:t>
            </a:r>
            <a:r>
              <a:rPr lang="en-US" sz="4000" dirty="0" smtClean="0"/>
              <a:t> </a:t>
            </a:r>
            <a:r>
              <a:rPr lang="en-US" sz="4000" dirty="0" err="1" smtClean="0"/>
              <a:t>quan</a:t>
            </a:r>
            <a:r>
              <a:rPr lang="en-US" sz="4000" dirty="0" smtClean="0"/>
              <a:t> </a:t>
            </a:r>
            <a:r>
              <a:rPr lang="en-US" sz="4000" dirty="0" err="1" smtClean="0"/>
              <a:t>có</a:t>
            </a:r>
            <a:r>
              <a:rPr lang="en-US" sz="4000" dirty="0" smtClean="0"/>
              <a:t> </a:t>
            </a:r>
            <a:r>
              <a:rPr lang="en-US" sz="4000" dirty="0" err="1" smtClean="0"/>
              <a:t>thẩm</a:t>
            </a:r>
            <a:r>
              <a:rPr lang="en-US" sz="4000" dirty="0" smtClean="0"/>
              <a:t> </a:t>
            </a:r>
            <a:r>
              <a:rPr lang="en-US" sz="4000" dirty="0" err="1" smtClean="0"/>
              <a:t>quyền</a:t>
            </a:r>
            <a:r>
              <a:rPr lang="en-US" sz="4000" dirty="0" smtClean="0"/>
              <a:t> </a:t>
            </a:r>
            <a:r>
              <a:rPr lang="en-US" sz="4000" dirty="0" err="1" smtClean="0"/>
              <a:t>của</a:t>
            </a:r>
            <a:r>
              <a:rPr lang="en-US" sz="4000" dirty="0" smtClean="0"/>
              <a:t> </a:t>
            </a:r>
            <a:r>
              <a:rPr lang="en-US" sz="4000" dirty="0" err="1" smtClean="0"/>
              <a:t>quốc</a:t>
            </a:r>
            <a:r>
              <a:rPr lang="en-US" sz="4000" dirty="0" smtClean="0"/>
              <a:t> </a:t>
            </a:r>
            <a:r>
              <a:rPr lang="en-US" sz="4000" dirty="0" err="1" smtClean="0"/>
              <a:t>gia</a:t>
            </a:r>
            <a:r>
              <a:rPr lang="en-US" sz="4000" dirty="0" smtClean="0"/>
              <a:t> </a:t>
            </a:r>
            <a:r>
              <a:rPr lang="en-US" sz="4000" dirty="0" err="1" smtClean="0"/>
              <a:t>mà</a:t>
            </a:r>
            <a:r>
              <a:rPr lang="en-US" sz="4000" dirty="0" smtClean="0"/>
              <a:t> </a:t>
            </a:r>
            <a:r>
              <a:rPr lang="en-US" sz="4000" dirty="0" err="1" smtClean="0"/>
              <a:t>mình</a:t>
            </a:r>
            <a:r>
              <a:rPr lang="en-US" sz="4000" dirty="0" smtClean="0"/>
              <a:t> </a:t>
            </a:r>
            <a:r>
              <a:rPr lang="en-US" sz="4000" dirty="0" err="1" smtClean="0"/>
              <a:t>bị</a:t>
            </a:r>
            <a:r>
              <a:rPr lang="en-US" sz="4000" dirty="0" smtClean="0"/>
              <a:t> </a:t>
            </a:r>
            <a:r>
              <a:rPr lang="en-US" sz="4000" dirty="0" err="1" smtClean="0"/>
              <a:t>tra</a:t>
            </a:r>
            <a:r>
              <a:rPr lang="en-US" sz="4000" dirty="0" smtClean="0"/>
              <a:t> </a:t>
            </a:r>
            <a:r>
              <a:rPr lang="en-US" sz="4000" dirty="0" err="1" smtClean="0"/>
              <a:t>tấn</a:t>
            </a:r>
            <a:r>
              <a:rPr lang="en-US" sz="4000" dirty="0" smtClean="0"/>
              <a:t>.</a:t>
            </a:r>
          </a:p>
          <a:p>
            <a:pPr algn="just"/>
            <a:endParaRPr lang="en-US" sz="4000" dirty="0"/>
          </a:p>
          <a:p>
            <a:pPr algn="just"/>
            <a:r>
              <a:rPr lang="en-US" sz="4000" dirty="0" smtClean="0"/>
              <a:t>           </a:t>
            </a:r>
            <a:r>
              <a:rPr lang="en-US" sz="4000" dirty="0" err="1" smtClean="0">
                <a:solidFill>
                  <a:srgbClr val="3404BC"/>
                </a:solidFill>
              </a:rPr>
              <a:t>Cơ</a:t>
            </a:r>
            <a:r>
              <a:rPr lang="en-US" sz="4000" dirty="0" smtClean="0">
                <a:solidFill>
                  <a:srgbClr val="3404BC"/>
                </a:solidFill>
              </a:rPr>
              <a:t> </a:t>
            </a:r>
            <a:r>
              <a:rPr lang="en-US" sz="4000" dirty="0" err="1">
                <a:solidFill>
                  <a:srgbClr val="3404BC"/>
                </a:solidFill>
              </a:rPr>
              <a:t>quan</a:t>
            </a:r>
            <a:r>
              <a:rPr lang="en-US" sz="4000" dirty="0">
                <a:solidFill>
                  <a:srgbClr val="3404BC"/>
                </a:solidFill>
              </a:rPr>
              <a:t> </a:t>
            </a:r>
            <a:r>
              <a:rPr lang="en-US" sz="4000" dirty="0" err="1">
                <a:solidFill>
                  <a:srgbClr val="3404BC"/>
                </a:solidFill>
              </a:rPr>
              <a:t>nhận</a:t>
            </a:r>
            <a:r>
              <a:rPr lang="en-US" sz="4000" dirty="0">
                <a:solidFill>
                  <a:srgbClr val="3404BC"/>
                </a:solidFill>
              </a:rPr>
              <a:t> </a:t>
            </a:r>
            <a:r>
              <a:rPr lang="en-US" sz="4000" dirty="0" err="1">
                <a:solidFill>
                  <a:srgbClr val="3404BC"/>
                </a:solidFill>
              </a:rPr>
              <a:t>khiếu</a:t>
            </a:r>
            <a:r>
              <a:rPr lang="en-US" sz="4000" dirty="0">
                <a:solidFill>
                  <a:srgbClr val="3404BC"/>
                </a:solidFill>
              </a:rPr>
              <a:t> </a:t>
            </a:r>
            <a:r>
              <a:rPr lang="en-US" sz="4000" dirty="0" err="1">
                <a:solidFill>
                  <a:srgbClr val="3404BC"/>
                </a:solidFill>
              </a:rPr>
              <a:t>nại</a:t>
            </a:r>
            <a:r>
              <a:rPr lang="en-US" sz="4000" dirty="0">
                <a:solidFill>
                  <a:srgbClr val="3404BC"/>
                </a:solidFill>
              </a:rPr>
              <a:t> </a:t>
            </a:r>
            <a:r>
              <a:rPr lang="en-US" sz="4000" dirty="0" err="1">
                <a:solidFill>
                  <a:srgbClr val="3404BC"/>
                </a:solidFill>
              </a:rPr>
              <a:t>phải</a:t>
            </a:r>
            <a:r>
              <a:rPr lang="en-US" sz="4000" dirty="0">
                <a:solidFill>
                  <a:srgbClr val="3404BC"/>
                </a:solidFill>
              </a:rPr>
              <a:t> </a:t>
            </a:r>
            <a:r>
              <a:rPr lang="en-US" sz="4000" dirty="0" err="1">
                <a:solidFill>
                  <a:srgbClr val="3404BC"/>
                </a:solidFill>
              </a:rPr>
              <a:t>xem</a:t>
            </a:r>
            <a:r>
              <a:rPr lang="en-US" sz="4000" dirty="0">
                <a:solidFill>
                  <a:srgbClr val="3404BC"/>
                </a:solidFill>
              </a:rPr>
              <a:t> </a:t>
            </a:r>
            <a:r>
              <a:rPr lang="en-US" sz="4000" dirty="0" err="1">
                <a:solidFill>
                  <a:srgbClr val="3404BC"/>
                </a:solidFill>
              </a:rPr>
              <a:t>xét</a:t>
            </a:r>
            <a:r>
              <a:rPr lang="en-US" sz="4000" dirty="0">
                <a:solidFill>
                  <a:srgbClr val="3404BC"/>
                </a:solidFill>
              </a:rPr>
              <a:t> </a:t>
            </a:r>
            <a:r>
              <a:rPr lang="en-US" sz="4000" dirty="0" err="1">
                <a:solidFill>
                  <a:srgbClr val="3404BC"/>
                </a:solidFill>
              </a:rPr>
              <a:t>một</a:t>
            </a:r>
            <a:r>
              <a:rPr lang="en-US" sz="4000" dirty="0">
                <a:solidFill>
                  <a:srgbClr val="3404BC"/>
                </a:solidFill>
              </a:rPr>
              <a:t> </a:t>
            </a:r>
            <a:r>
              <a:rPr lang="en-US" sz="4000" dirty="0" err="1">
                <a:solidFill>
                  <a:srgbClr val="3404BC"/>
                </a:solidFill>
              </a:rPr>
              <a:t>cách</a:t>
            </a:r>
            <a:r>
              <a:rPr lang="en-US" sz="4000" dirty="0">
                <a:solidFill>
                  <a:srgbClr val="3404BC"/>
                </a:solidFill>
              </a:rPr>
              <a:t> </a:t>
            </a:r>
            <a:r>
              <a:rPr lang="en-US" sz="4000" dirty="0" err="1">
                <a:solidFill>
                  <a:srgbClr val="3404BC"/>
                </a:solidFill>
              </a:rPr>
              <a:t>khẩn</a:t>
            </a:r>
            <a:r>
              <a:rPr lang="en-US" sz="4000" dirty="0">
                <a:solidFill>
                  <a:srgbClr val="3404BC"/>
                </a:solidFill>
              </a:rPr>
              <a:t> </a:t>
            </a:r>
            <a:r>
              <a:rPr lang="en-US" sz="4000" dirty="0" err="1">
                <a:solidFill>
                  <a:srgbClr val="3404BC"/>
                </a:solidFill>
              </a:rPr>
              <a:t>trương</a:t>
            </a:r>
            <a:r>
              <a:rPr lang="en-US" sz="4000" dirty="0">
                <a:solidFill>
                  <a:srgbClr val="3404BC"/>
                </a:solidFill>
              </a:rPr>
              <a:t>, </a:t>
            </a:r>
            <a:r>
              <a:rPr lang="en-US" sz="4000" dirty="0" err="1">
                <a:solidFill>
                  <a:srgbClr val="3404BC"/>
                </a:solidFill>
              </a:rPr>
              <a:t>khách</a:t>
            </a:r>
            <a:r>
              <a:rPr lang="en-US" sz="4000" dirty="0">
                <a:solidFill>
                  <a:srgbClr val="3404BC"/>
                </a:solidFill>
              </a:rPr>
              <a:t> </a:t>
            </a:r>
            <a:r>
              <a:rPr lang="en-US" sz="4000" dirty="0" err="1">
                <a:solidFill>
                  <a:srgbClr val="3404BC"/>
                </a:solidFill>
              </a:rPr>
              <a:t>quan</a:t>
            </a:r>
            <a:r>
              <a:rPr lang="en-US" sz="4000" dirty="0">
                <a:solidFill>
                  <a:srgbClr val="3404BC"/>
                </a:solidFill>
              </a:rPr>
              <a:t> </a:t>
            </a:r>
            <a:r>
              <a:rPr lang="en-US" sz="4000" dirty="0" err="1">
                <a:solidFill>
                  <a:srgbClr val="3404BC"/>
                </a:solidFill>
              </a:rPr>
              <a:t>và</a:t>
            </a:r>
            <a:r>
              <a:rPr lang="en-US" sz="4000" dirty="0">
                <a:solidFill>
                  <a:srgbClr val="3404BC"/>
                </a:solidFill>
              </a:rPr>
              <a:t> </a:t>
            </a:r>
            <a:r>
              <a:rPr lang="en-US" sz="4000" dirty="0" err="1">
                <a:solidFill>
                  <a:srgbClr val="3404BC"/>
                </a:solidFill>
              </a:rPr>
              <a:t>phải</a:t>
            </a:r>
            <a:r>
              <a:rPr lang="en-US" sz="4000" dirty="0">
                <a:solidFill>
                  <a:srgbClr val="3404BC"/>
                </a:solidFill>
              </a:rPr>
              <a:t> </a:t>
            </a:r>
            <a:r>
              <a:rPr lang="en-US" sz="4000" dirty="0" err="1">
                <a:solidFill>
                  <a:srgbClr val="3404BC"/>
                </a:solidFill>
              </a:rPr>
              <a:t>thực</a:t>
            </a:r>
            <a:r>
              <a:rPr lang="en-US" sz="4000" dirty="0">
                <a:solidFill>
                  <a:srgbClr val="3404BC"/>
                </a:solidFill>
              </a:rPr>
              <a:t> </a:t>
            </a:r>
            <a:r>
              <a:rPr lang="en-US" sz="4000" dirty="0" err="1">
                <a:solidFill>
                  <a:srgbClr val="3404BC"/>
                </a:solidFill>
              </a:rPr>
              <a:t>hiện</a:t>
            </a:r>
            <a:r>
              <a:rPr lang="en-US" sz="4000" dirty="0">
                <a:solidFill>
                  <a:srgbClr val="3404BC"/>
                </a:solidFill>
              </a:rPr>
              <a:t> </a:t>
            </a:r>
            <a:r>
              <a:rPr lang="en-US" sz="4000" dirty="0" err="1">
                <a:solidFill>
                  <a:srgbClr val="3404BC"/>
                </a:solidFill>
              </a:rPr>
              <a:t>các</a:t>
            </a:r>
            <a:r>
              <a:rPr lang="en-US" sz="4000" dirty="0">
                <a:solidFill>
                  <a:srgbClr val="3404BC"/>
                </a:solidFill>
              </a:rPr>
              <a:t> </a:t>
            </a:r>
            <a:r>
              <a:rPr lang="en-US" sz="4000" dirty="0" err="1">
                <a:solidFill>
                  <a:srgbClr val="3404BC"/>
                </a:solidFill>
              </a:rPr>
              <a:t>biện</a:t>
            </a:r>
            <a:r>
              <a:rPr lang="en-US" sz="4000" dirty="0">
                <a:solidFill>
                  <a:srgbClr val="3404BC"/>
                </a:solidFill>
              </a:rPr>
              <a:t> </a:t>
            </a:r>
            <a:r>
              <a:rPr lang="en-US" sz="4000" dirty="0" err="1">
                <a:solidFill>
                  <a:srgbClr val="3404BC"/>
                </a:solidFill>
              </a:rPr>
              <a:t>pháp</a:t>
            </a:r>
            <a:r>
              <a:rPr lang="en-US" sz="4000" dirty="0">
                <a:solidFill>
                  <a:srgbClr val="3404BC"/>
                </a:solidFill>
              </a:rPr>
              <a:t> </a:t>
            </a:r>
            <a:r>
              <a:rPr lang="en-US" sz="4000" dirty="0" err="1">
                <a:solidFill>
                  <a:srgbClr val="3404BC"/>
                </a:solidFill>
              </a:rPr>
              <a:t>để</a:t>
            </a:r>
            <a:r>
              <a:rPr lang="en-US" sz="4000" dirty="0">
                <a:solidFill>
                  <a:srgbClr val="3404BC"/>
                </a:solidFill>
              </a:rPr>
              <a:t> </a:t>
            </a:r>
            <a:r>
              <a:rPr lang="en-US" sz="4000" dirty="0" err="1">
                <a:solidFill>
                  <a:srgbClr val="3404BC"/>
                </a:solidFill>
              </a:rPr>
              <a:t>bảo</a:t>
            </a:r>
            <a:r>
              <a:rPr lang="en-US" sz="4000" dirty="0">
                <a:solidFill>
                  <a:srgbClr val="3404BC"/>
                </a:solidFill>
              </a:rPr>
              <a:t> </a:t>
            </a:r>
            <a:r>
              <a:rPr lang="en-US" sz="4000" dirty="0" err="1">
                <a:solidFill>
                  <a:srgbClr val="3404BC"/>
                </a:solidFill>
              </a:rPr>
              <a:t>vệ</a:t>
            </a:r>
            <a:r>
              <a:rPr lang="en-US" sz="4000" dirty="0">
                <a:solidFill>
                  <a:srgbClr val="3404BC"/>
                </a:solidFill>
              </a:rPr>
              <a:t> </a:t>
            </a:r>
            <a:r>
              <a:rPr lang="en-US" sz="4000" dirty="0" err="1">
                <a:solidFill>
                  <a:srgbClr val="3404BC"/>
                </a:solidFill>
              </a:rPr>
              <a:t>người</a:t>
            </a:r>
            <a:r>
              <a:rPr lang="en-US" sz="4000" dirty="0">
                <a:solidFill>
                  <a:srgbClr val="3404BC"/>
                </a:solidFill>
              </a:rPr>
              <a:t> </a:t>
            </a:r>
            <a:r>
              <a:rPr lang="en-US" sz="4000" dirty="0" err="1">
                <a:solidFill>
                  <a:srgbClr val="3404BC"/>
                </a:solidFill>
              </a:rPr>
              <a:t>khiếu</a:t>
            </a:r>
            <a:r>
              <a:rPr lang="en-US" sz="4000" dirty="0">
                <a:solidFill>
                  <a:srgbClr val="3404BC"/>
                </a:solidFill>
              </a:rPr>
              <a:t> </a:t>
            </a:r>
            <a:r>
              <a:rPr lang="en-US" sz="4000" dirty="0" err="1">
                <a:solidFill>
                  <a:srgbClr val="3404BC"/>
                </a:solidFill>
              </a:rPr>
              <a:t>nại</a:t>
            </a:r>
            <a:r>
              <a:rPr lang="en-US" sz="4000" dirty="0">
                <a:solidFill>
                  <a:srgbClr val="3404BC"/>
                </a:solidFill>
              </a:rPr>
              <a:t> </a:t>
            </a:r>
            <a:r>
              <a:rPr lang="en-US" sz="4000" dirty="0" err="1">
                <a:solidFill>
                  <a:srgbClr val="3404BC"/>
                </a:solidFill>
              </a:rPr>
              <a:t>và</a:t>
            </a:r>
            <a:r>
              <a:rPr lang="en-US" sz="4000" dirty="0">
                <a:solidFill>
                  <a:srgbClr val="3404BC"/>
                </a:solidFill>
              </a:rPr>
              <a:t> </a:t>
            </a:r>
            <a:r>
              <a:rPr lang="en-US" sz="4000" dirty="0" err="1">
                <a:solidFill>
                  <a:srgbClr val="3404BC"/>
                </a:solidFill>
              </a:rPr>
              <a:t>nhân</a:t>
            </a:r>
            <a:r>
              <a:rPr lang="en-US" sz="4000" dirty="0">
                <a:solidFill>
                  <a:srgbClr val="3404BC"/>
                </a:solidFill>
              </a:rPr>
              <a:t> </a:t>
            </a:r>
            <a:r>
              <a:rPr lang="en-US" sz="4000" dirty="0" err="1">
                <a:solidFill>
                  <a:srgbClr val="3404BC"/>
                </a:solidFill>
              </a:rPr>
              <a:t>chứng</a:t>
            </a:r>
            <a:r>
              <a:rPr lang="en-US" sz="4000" dirty="0">
                <a:solidFill>
                  <a:srgbClr val="3404BC"/>
                </a:solidFill>
              </a:rPr>
              <a:t>.</a:t>
            </a:r>
          </a:p>
          <a:p>
            <a:pPr algn="just"/>
            <a:endParaRPr lang="en-US" sz="4000" dirty="0" smtClean="0"/>
          </a:p>
          <a:p>
            <a:endParaRPr lang="en-US" dirty="0"/>
          </a:p>
        </p:txBody>
      </p:sp>
      <p:sp>
        <p:nvSpPr>
          <p:cNvPr id="2" name="Right Arrow 1"/>
          <p:cNvSpPr/>
          <p:nvPr/>
        </p:nvSpPr>
        <p:spPr>
          <a:xfrm>
            <a:off x="599090" y="2822027"/>
            <a:ext cx="1481959" cy="8040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arn(inVertical)">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9448" y="458635"/>
            <a:ext cx="10704785" cy="5786199"/>
          </a:xfrm>
          <a:prstGeom prst="rect">
            <a:avLst/>
          </a:prstGeom>
          <a:noFill/>
        </p:spPr>
        <p:txBody>
          <a:bodyPr wrap="square" rtlCol="0">
            <a:spAutoFit/>
          </a:bodyPr>
          <a:lstStyle/>
          <a:p>
            <a:pPr algn="just"/>
            <a:r>
              <a:rPr lang="en-US" sz="4000" dirty="0" smtClean="0">
                <a:solidFill>
                  <a:srgbClr val="FF0000"/>
                </a:solidFill>
              </a:rPr>
              <a:t>14-</a:t>
            </a:r>
            <a:r>
              <a:rPr lang="en-US" sz="4000" dirty="0" smtClean="0"/>
              <a:t> </a:t>
            </a:r>
            <a:r>
              <a:rPr lang="en-US" sz="4000" dirty="0" smtClean="0">
                <a:solidFill>
                  <a:schemeClr val="tx1">
                    <a:lumMod val="95000"/>
                    <a:lumOff val="5000"/>
                  </a:schemeClr>
                </a:solidFill>
              </a:rPr>
              <a:t>Ban </a:t>
            </a:r>
            <a:r>
              <a:rPr lang="en-US" sz="4000" dirty="0" err="1" smtClean="0">
                <a:solidFill>
                  <a:schemeClr val="tx1">
                    <a:lumMod val="95000"/>
                    <a:lumOff val="5000"/>
                  </a:schemeClr>
                </a:solidFill>
              </a:rPr>
              <a:t>hành</a:t>
            </a:r>
            <a:r>
              <a:rPr lang="en-US" sz="4000" dirty="0" smtClean="0">
                <a:solidFill>
                  <a:schemeClr val="tx1">
                    <a:lumMod val="95000"/>
                    <a:lumOff val="5000"/>
                  </a:schemeClr>
                </a:solidFill>
              </a:rPr>
              <a:t> </a:t>
            </a:r>
            <a:r>
              <a:rPr lang="en-US" sz="4000" dirty="0" err="1" smtClean="0">
                <a:solidFill>
                  <a:schemeClr val="tx1">
                    <a:lumMod val="95000"/>
                    <a:lumOff val="5000"/>
                  </a:schemeClr>
                </a:solidFill>
              </a:rPr>
              <a:t>pháp</a:t>
            </a:r>
            <a:r>
              <a:rPr lang="en-US" sz="4000" dirty="0" smtClean="0">
                <a:solidFill>
                  <a:schemeClr val="tx1">
                    <a:lumMod val="95000"/>
                    <a:lumOff val="5000"/>
                  </a:schemeClr>
                </a:solidFill>
              </a:rPr>
              <a:t> </a:t>
            </a:r>
            <a:r>
              <a:rPr lang="en-US" sz="4000" dirty="0" err="1" smtClean="0">
                <a:solidFill>
                  <a:schemeClr val="tx1">
                    <a:lumMod val="95000"/>
                    <a:lumOff val="5000"/>
                  </a:schemeClr>
                </a:solidFill>
              </a:rPr>
              <a:t>luật</a:t>
            </a:r>
            <a:r>
              <a:rPr lang="en-US" sz="4000" dirty="0" smtClean="0">
                <a:solidFill>
                  <a:schemeClr val="tx1">
                    <a:lumMod val="95000"/>
                    <a:lumOff val="5000"/>
                  </a:schemeClr>
                </a:solidFill>
              </a:rPr>
              <a:t>, </a:t>
            </a:r>
            <a:r>
              <a:rPr lang="en-US" sz="4000" dirty="0" err="1" smtClean="0">
                <a:solidFill>
                  <a:schemeClr val="tx1">
                    <a:lumMod val="95000"/>
                    <a:lumOff val="5000"/>
                  </a:schemeClr>
                </a:solidFill>
              </a:rPr>
              <a:t>quy</a:t>
            </a:r>
            <a:r>
              <a:rPr lang="en-US" sz="4000" dirty="0" smtClean="0">
                <a:solidFill>
                  <a:schemeClr val="tx1">
                    <a:lumMod val="95000"/>
                    <a:lumOff val="5000"/>
                  </a:schemeClr>
                </a:solidFill>
              </a:rPr>
              <a:t> </a:t>
            </a:r>
            <a:r>
              <a:rPr lang="en-US" sz="4000" dirty="0" err="1" smtClean="0">
                <a:solidFill>
                  <a:schemeClr val="tx1">
                    <a:lumMod val="95000"/>
                    <a:lumOff val="5000"/>
                  </a:schemeClr>
                </a:solidFill>
              </a:rPr>
              <a:t>định</a:t>
            </a:r>
            <a:r>
              <a:rPr lang="en-US" sz="4000" dirty="0" smtClean="0">
                <a:solidFill>
                  <a:schemeClr val="tx1">
                    <a:lumMod val="95000"/>
                    <a:lumOff val="5000"/>
                  </a:schemeClr>
                </a:solidFill>
              </a:rPr>
              <a:t> </a:t>
            </a:r>
            <a:r>
              <a:rPr lang="en-US" sz="4000" dirty="0" err="1" smtClean="0">
                <a:solidFill>
                  <a:schemeClr val="tx1">
                    <a:lumMod val="95000"/>
                    <a:lumOff val="5000"/>
                  </a:schemeClr>
                </a:solidFill>
              </a:rPr>
              <a:t>nạn</a:t>
            </a:r>
            <a:r>
              <a:rPr lang="en-US" sz="4000" dirty="0" smtClean="0">
                <a:solidFill>
                  <a:schemeClr val="tx1">
                    <a:lumMod val="95000"/>
                    <a:lumOff val="5000"/>
                  </a:schemeClr>
                </a:solidFill>
              </a:rPr>
              <a:t> </a:t>
            </a:r>
            <a:r>
              <a:rPr lang="en-US" sz="4000" dirty="0" err="1" smtClean="0">
                <a:solidFill>
                  <a:schemeClr val="tx1">
                    <a:lumMod val="95000"/>
                    <a:lumOff val="5000"/>
                  </a:schemeClr>
                </a:solidFill>
              </a:rPr>
              <a:t>nhân</a:t>
            </a:r>
            <a:r>
              <a:rPr lang="en-US" sz="4000" dirty="0" smtClean="0">
                <a:solidFill>
                  <a:schemeClr val="tx1">
                    <a:lumMod val="95000"/>
                    <a:lumOff val="5000"/>
                  </a:schemeClr>
                </a:solidFill>
              </a:rPr>
              <a:t> </a:t>
            </a:r>
            <a:r>
              <a:rPr lang="en-US" sz="4000" dirty="0" err="1" smtClean="0">
                <a:solidFill>
                  <a:schemeClr val="tx1">
                    <a:lumMod val="95000"/>
                    <a:lumOff val="5000"/>
                  </a:schemeClr>
                </a:solidFill>
              </a:rPr>
              <a:t>phải</a:t>
            </a:r>
            <a:r>
              <a:rPr lang="en-US" sz="4000" dirty="0" smtClean="0">
                <a:solidFill>
                  <a:schemeClr val="tx1">
                    <a:lumMod val="95000"/>
                    <a:lumOff val="5000"/>
                  </a:schemeClr>
                </a:solidFill>
              </a:rPr>
              <a:t> </a:t>
            </a:r>
            <a:r>
              <a:rPr lang="en-US" sz="4000" dirty="0" err="1" smtClean="0">
                <a:solidFill>
                  <a:schemeClr val="tx1">
                    <a:lumMod val="95000"/>
                    <a:lumOff val="5000"/>
                  </a:schemeClr>
                </a:solidFill>
              </a:rPr>
              <a:t>được</a:t>
            </a:r>
            <a:r>
              <a:rPr lang="en-US" sz="4000" dirty="0" smtClean="0">
                <a:solidFill>
                  <a:schemeClr val="tx1">
                    <a:lumMod val="95000"/>
                    <a:lumOff val="5000"/>
                  </a:schemeClr>
                </a:solidFill>
              </a:rPr>
              <a:t>:</a:t>
            </a:r>
          </a:p>
          <a:p>
            <a:pPr indent="914400" algn="just"/>
            <a:r>
              <a:rPr lang="en-US" sz="4000" dirty="0" smtClean="0"/>
              <a:t>- </a:t>
            </a:r>
            <a:r>
              <a:rPr lang="en-US" sz="4000" dirty="0" err="1" smtClean="0"/>
              <a:t>Cứu</a:t>
            </a:r>
            <a:r>
              <a:rPr lang="en-US" sz="4000" dirty="0" smtClean="0"/>
              <a:t> </a:t>
            </a:r>
            <a:r>
              <a:rPr lang="en-US" sz="4000" dirty="0" err="1" smtClean="0"/>
              <a:t>chữa</a:t>
            </a:r>
            <a:r>
              <a:rPr lang="en-US" sz="4000" dirty="0" smtClean="0"/>
              <a:t>;</a:t>
            </a:r>
          </a:p>
          <a:p>
            <a:pPr indent="914400" algn="just"/>
            <a:r>
              <a:rPr lang="en-US" sz="4000" dirty="0" smtClean="0"/>
              <a:t>- </a:t>
            </a:r>
            <a:r>
              <a:rPr lang="en-US" sz="4000" dirty="0" err="1" smtClean="0"/>
              <a:t>Được</a:t>
            </a:r>
            <a:r>
              <a:rPr lang="en-US" sz="4000" dirty="0" smtClean="0"/>
              <a:t> </a:t>
            </a:r>
            <a:r>
              <a:rPr lang="en-US" sz="4000" dirty="0" err="1" smtClean="0"/>
              <a:t>bồi</a:t>
            </a:r>
            <a:r>
              <a:rPr lang="en-US" sz="4000" dirty="0" smtClean="0"/>
              <a:t> </a:t>
            </a:r>
            <a:r>
              <a:rPr lang="en-US" sz="4000" dirty="0" err="1" smtClean="0"/>
              <a:t>thường</a:t>
            </a:r>
            <a:r>
              <a:rPr lang="en-US" sz="4000" dirty="0" smtClean="0"/>
              <a:t> </a:t>
            </a:r>
            <a:r>
              <a:rPr lang="en-US" sz="4000" dirty="0" err="1" smtClean="0"/>
              <a:t>công</a:t>
            </a:r>
            <a:r>
              <a:rPr lang="en-US" sz="4000" dirty="0" smtClean="0"/>
              <a:t> </a:t>
            </a:r>
            <a:r>
              <a:rPr lang="en-US" sz="4000" dirty="0" err="1" smtClean="0"/>
              <a:t>bằng</a:t>
            </a:r>
            <a:r>
              <a:rPr lang="en-US" sz="4000" dirty="0" smtClean="0"/>
              <a:t> </a:t>
            </a:r>
            <a:r>
              <a:rPr lang="en-US" sz="4000" dirty="0" err="1" smtClean="0"/>
              <a:t>và</a:t>
            </a:r>
            <a:r>
              <a:rPr lang="en-US" sz="4000" dirty="0" smtClean="0"/>
              <a:t> </a:t>
            </a:r>
            <a:r>
              <a:rPr lang="en-US" sz="4000" dirty="0" err="1" smtClean="0"/>
              <a:t>thoả</a:t>
            </a:r>
            <a:r>
              <a:rPr lang="en-US" sz="4000" dirty="0" smtClean="0"/>
              <a:t> </a:t>
            </a:r>
            <a:r>
              <a:rPr lang="en-US" sz="4000" dirty="0" err="1" smtClean="0"/>
              <a:t>đáng</a:t>
            </a:r>
            <a:r>
              <a:rPr lang="en-US" sz="4000" dirty="0" smtClean="0"/>
              <a:t>, </a:t>
            </a:r>
          </a:p>
          <a:p>
            <a:pPr indent="914400" algn="just"/>
            <a:r>
              <a:rPr lang="en-US" sz="4000" dirty="0" smtClean="0"/>
              <a:t>- </a:t>
            </a:r>
            <a:r>
              <a:rPr lang="en-US" sz="4000" dirty="0" err="1" smtClean="0"/>
              <a:t>Được</a:t>
            </a:r>
            <a:r>
              <a:rPr lang="en-US" sz="4000" dirty="0" smtClean="0"/>
              <a:t> </a:t>
            </a:r>
            <a:r>
              <a:rPr lang="en-US" sz="4000" dirty="0" err="1" smtClean="0"/>
              <a:t>cung</a:t>
            </a:r>
            <a:r>
              <a:rPr lang="en-US" sz="4000" dirty="0" smtClean="0"/>
              <a:t> </a:t>
            </a:r>
            <a:r>
              <a:rPr lang="en-US" sz="4000" dirty="0" err="1" smtClean="0"/>
              <a:t>cấp</a:t>
            </a:r>
            <a:r>
              <a:rPr lang="en-US" sz="4000" dirty="0" smtClean="0"/>
              <a:t> </a:t>
            </a:r>
            <a:r>
              <a:rPr lang="en-US" sz="4000" dirty="0" err="1" smtClean="0"/>
              <a:t>những</a:t>
            </a:r>
            <a:r>
              <a:rPr lang="en-US" sz="4000" dirty="0" smtClean="0"/>
              <a:t> </a:t>
            </a:r>
            <a:r>
              <a:rPr lang="en-US" sz="4000" dirty="0" err="1" smtClean="0"/>
              <a:t>điều</a:t>
            </a:r>
            <a:r>
              <a:rPr lang="en-US" sz="4000" dirty="0" smtClean="0"/>
              <a:t> </a:t>
            </a:r>
            <a:r>
              <a:rPr lang="en-US" sz="4000" dirty="0" err="1" smtClean="0"/>
              <a:t>kiện</a:t>
            </a:r>
            <a:r>
              <a:rPr lang="en-US" sz="4000" dirty="0" smtClean="0"/>
              <a:t> </a:t>
            </a:r>
            <a:r>
              <a:rPr lang="en-US" sz="4000" dirty="0" err="1" smtClean="0"/>
              <a:t>để</a:t>
            </a:r>
            <a:r>
              <a:rPr lang="en-US" sz="4000" dirty="0" smtClean="0"/>
              <a:t> </a:t>
            </a:r>
            <a:r>
              <a:rPr lang="en-US" sz="4000" dirty="0" err="1" smtClean="0"/>
              <a:t>phục</a:t>
            </a:r>
            <a:r>
              <a:rPr lang="en-US" sz="4000" dirty="0" smtClean="0"/>
              <a:t> </a:t>
            </a:r>
            <a:r>
              <a:rPr lang="en-US" sz="4000" dirty="0" err="1" smtClean="0"/>
              <a:t>hồi</a:t>
            </a:r>
            <a:r>
              <a:rPr lang="en-US" sz="4000" dirty="0" smtClean="0"/>
              <a:t> </a:t>
            </a:r>
            <a:r>
              <a:rPr lang="en-US" sz="4000" dirty="0" err="1" smtClean="0"/>
              <a:t>một</a:t>
            </a:r>
            <a:r>
              <a:rPr lang="en-US" sz="4000" dirty="0" smtClean="0"/>
              <a:t> </a:t>
            </a:r>
            <a:r>
              <a:rPr lang="en-US" sz="4000" dirty="0" err="1" smtClean="0"/>
              <a:t>cách</a:t>
            </a:r>
            <a:r>
              <a:rPr lang="en-US" sz="4000" dirty="0" smtClean="0"/>
              <a:t> </a:t>
            </a:r>
            <a:r>
              <a:rPr lang="en-US" sz="4000" dirty="0" err="1" smtClean="0"/>
              <a:t>đầy</a:t>
            </a:r>
            <a:r>
              <a:rPr lang="en-US" sz="4000" dirty="0" smtClean="0"/>
              <a:t> </a:t>
            </a:r>
            <a:r>
              <a:rPr lang="en-US" sz="4000" dirty="0" err="1" smtClean="0"/>
              <a:t>đủ</a:t>
            </a:r>
            <a:r>
              <a:rPr lang="en-US" sz="4000" dirty="0" smtClean="0"/>
              <a:t> </a:t>
            </a:r>
            <a:r>
              <a:rPr lang="en-US" sz="4000" dirty="0" err="1" smtClean="0"/>
              <a:t>đến</a:t>
            </a:r>
            <a:r>
              <a:rPr lang="en-US" sz="4000" dirty="0" smtClean="0"/>
              <a:t> </a:t>
            </a:r>
            <a:r>
              <a:rPr lang="en-US" sz="4000" dirty="0" err="1" smtClean="0"/>
              <a:t>mức</a:t>
            </a:r>
            <a:r>
              <a:rPr lang="en-US" sz="4000" dirty="0" smtClean="0"/>
              <a:t> </a:t>
            </a:r>
            <a:r>
              <a:rPr lang="en-US" sz="4000" dirty="0" err="1" smtClean="0"/>
              <a:t>có</a:t>
            </a:r>
            <a:r>
              <a:rPr lang="en-US" sz="4000" dirty="0" smtClean="0"/>
              <a:t> </a:t>
            </a:r>
            <a:r>
              <a:rPr lang="en-US" sz="4000" dirty="0" err="1" smtClean="0"/>
              <a:t>thể</a:t>
            </a:r>
            <a:r>
              <a:rPr lang="en-US" sz="4000" dirty="0" smtClean="0"/>
              <a:t>. </a:t>
            </a:r>
          </a:p>
          <a:p>
            <a:pPr algn="just"/>
            <a:endParaRPr lang="en-US" sz="1400" dirty="0" smtClean="0"/>
          </a:p>
          <a:p>
            <a:pPr algn="just"/>
            <a:r>
              <a:rPr lang="en-US" sz="4000" dirty="0" err="1" smtClean="0">
                <a:solidFill>
                  <a:srgbClr val="6600FF"/>
                </a:solidFill>
              </a:rPr>
              <a:t>Trường</a:t>
            </a:r>
            <a:r>
              <a:rPr lang="en-US" sz="4000" dirty="0" smtClean="0">
                <a:solidFill>
                  <a:srgbClr val="6600FF"/>
                </a:solidFill>
              </a:rPr>
              <a:t> </a:t>
            </a:r>
            <a:r>
              <a:rPr lang="en-US" sz="4000" dirty="0" err="1" smtClean="0">
                <a:solidFill>
                  <a:srgbClr val="6600FF"/>
                </a:solidFill>
              </a:rPr>
              <a:t>hợp</a:t>
            </a:r>
            <a:r>
              <a:rPr lang="en-US" sz="4000" dirty="0" smtClean="0">
                <a:solidFill>
                  <a:srgbClr val="6600FF"/>
                </a:solidFill>
              </a:rPr>
              <a:t> </a:t>
            </a:r>
            <a:r>
              <a:rPr lang="en-US" sz="4000" dirty="0" err="1" smtClean="0">
                <a:solidFill>
                  <a:srgbClr val="6600FF"/>
                </a:solidFill>
              </a:rPr>
              <a:t>nạn</a:t>
            </a:r>
            <a:r>
              <a:rPr lang="en-US" sz="4000" dirty="0" smtClean="0">
                <a:solidFill>
                  <a:srgbClr val="6600FF"/>
                </a:solidFill>
              </a:rPr>
              <a:t> </a:t>
            </a:r>
            <a:r>
              <a:rPr lang="en-US" sz="4000" dirty="0" err="1" smtClean="0">
                <a:solidFill>
                  <a:srgbClr val="6600FF"/>
                </a:solidFill>
              </a:rPr>
              <a:t>nhân</a:t>
            </a:r>
            <a:r>
              <a:rPr lang="en-US" sz="4000" dirty="0" smtClean="0">
                <a:solidFill>
                  <a:srgbClr val="6600FF"/>
                </a:solidFill>
              </a:rPr>
              <a:t> </a:t>
            </a:r>
            <a:r>
              <a:rPr lang="en-US" sz="4000" dirty="0" err="1" smtClean="0">
                <a:solidFill>
                  <a:srgbClr val="6600FF"/>
                </a:solidFill>
              </a:rPr>
              <a:t>chết</a:t>
            </a:r>
            <a:r>
              <a:rPr lang="en-US" sz="4000" dirty="0" smtClean="0">
                <a:solidFill>
                  <a:srgbClr val="6600FF"/>
                </a:solidFill>
              </a:rPr>
              <a:t> do </a:t>
            </a:r>
            <a:r>
              <a:rPr lang="en-US" sz="4000" dirty="0" err="1" smtClean="0">
                <a:solidFill>
                  <a:srgbClr val="6600FF"/>
                </a:solidFill>
              </a:rPr>
              <a:t>bị</a:t>
            </a:r>
            <a:r>
              <a:rPr lang="en-US" sz="4000" dirty="0" smtClean="0">
                <a:solidFill>
                  <a:srgbClr val="6600FF"/>
                </a:solidFill>
              </a:rPr>
              <a:t> </a:t>
            </a:r>
            <a:r>
              <a:rPr lang="en-US" sz="4000" dirty="0" err="1" smtClean="0">
                <a:solidFill>
                  <a:srgbClr val="6600FF"/>
                </a:solidFill>
              </a:rPr>
              <a:t>tra</a:t>
            </a:r>
            <a:r>
              <a:rPr lang="en-US" sz="4000" dirty="0" smtClean="0">
                <a:solidFill>
                  <a:srgbClr val="6600FF"/>
                </a:solidFill>
              </a:rPr>
              <a:t> </a:t>
            </a:r>
            <a:r>
              <a:rPr lang="en-US" sz="4000" dirty="0" err="1" smtClean="0">
                <a:solidFill>
                  <a:srgbClr val="6600FF"/>
                </a:solidFill>
              </a:rPr>
              <a:t>tấn</a:t>
            </a:r>
            <a:r>
              <a:rPr lang="en-US" sz="4000" dirty="0" smtClean="0">
                <a:solidFill>
                  <a:srgbClr val="6600FF"/>
                </a:solidFill>
              </a:rPr>
              <a:t>, </a:t>
            </a:r>
            <a:r>
              <a:rPr lang="en-US" sz="4000" dirty="0" err="1" smtClean="0">
                <a:solidFill>
                  <a:srgbClr val="6600FF"/>
                </a:solidFill>
              </a:rPr>
              <a:t>những</a:t>
            </a:r>
            <a:r>
              <a:rPr lang="en-US" sz="4000" dirty="0" smtClean="0">
                <a:solidFill>
                  <a:srgbClr val="6600FF"/>
                </a:solidFill>
              </a:rPr>
              <a:t> </a:t>
            </a:r>
            <a:r>
              <a:rPr lang="en-US" sz="4000" dirty="0" err="1" smtClean="0">
                <a:solidFill>
                  <a:srgbClr val="6600FF"/>
                </a:solidFill>
              </a:rPr>
              <a:t>người</a:t>
            </a:r>
            <a:r>
              <a:rPr lang="en-US" sz="4000" dirty="0" smtClean="0">
                <a:solidFill>
                  <a:srgbClr val="6600FF"/>
                </a:solidFill>
              </a:rPr>
              <a:t> </a:t>
            </a:r>
            <a:r>
              <a:rPr lang="en-US" sz="4000" dirty="0" err="1" smtClean="0">
                <a:solidFill>
                  <a:srgbClr val="6600FF"/>
                </a:solidFill>
              </a:rPr>
              <a:t>phụ</a:t>
            </a:r>
            <a:r>
              <a:rPr lang="en-US" sz="4000" dirty="0" smtClean="0">
                <a:solidFill>
                  <a:srgbClr val="6600FF"/>
                </a:solidFill>
              </a:rPr>
              <a:t> </a:t>
            </a:r>
            <a:r>
              <a:rPr lang="en-US" sz="4000" dirty="0" err="1" smtClean="0">
                <a:solidFill>
                  <a:srgbClr val="6600FF"/>
                </a:solidFill>
              </a:rPr>
              <a:t>thuộc</a:t>
            </a:r>
            <a:r>
              <a:rPr lang="en-US" sz="4000" dirty="0" smtClean="0">
                <a:solidFill>
                  <a:srgbClr val="6600FF"/>
                </a:solidFill>
              </a:rPr>
              <a:t> </a:t>
            </a:r>
            <a:r>
              <a:rPr lang="en-US" sz="4000" dirty="0" err="1" smtClean="0">
                <a:solidFill>
                  <a:srgbClr val="6600FF"/>
                </a:solidFill>
              </a:rPr>
              <a:t>vào</a:t>
            </a:r>
            <a:r>
              <a:rPr lang="en-US" sz="4000" dirty="0" smtClean="0">
                <a:solidFill>
                  <a:srgbClr val="6600FF"/>
                </a:solidFill>
              </a:rPr>
              <a:t> </a:t>
            </a:r>
            <a:r>
              <a:rPr lang="en-US" sz="4000" dirty="0" err="1" smtClean="0">
                <a:solidFill>
                  <a:srgbClr val="6600FF"/>
                </a:solidFill>
              </a:rPr>
              <a:t>người</a:t>
            </a:r>
            <a:r>
              <a:rPr lang="en-US" sz="4000" dirty="0" smtClean="0">
                <a:solidFill>
                  <a:srgbClr val="6600FF"/>
                </a:solidFill>
              </a:rPr>
              <a:t> </a:t>
            </a:r>
            <a:r>
              <a:rPr lang="en-US" sz="4000" dirty="0" err="1" smtClean="0">
                <a:solidFill>
                  <a:srgbClr val="6600FF"/>
                </a:solidFill>
              </a:rPr>
              <a:t>đó</a:t>
            </a:r>
            <a:r>
              <a:rPr lang="en-US" sz="4000" dirty="0" smtClean="0">
                <a:solidFill>
                  <a:srgbClr val="6600FF"/>
                </a:solidFill>
              </a:rPr>
              <a:t> </a:t>
            </a:r>
            <a:r>
              <a:rPr lang="en-US" sz="4000" dirty="0" err="1" smtClean="0">
                <a:solidFill>
                  <a:srgbClr val="6600FF"/>
                </a:solidFill>
              </a:rPr>
              <a:t>được</a:t>
            </a:r>
            <a:r>
              <a:rPr lang="en-US" sz="4000" dirty="0" smtClean="0">
                <a:solidFill>
                  <a:srgbClr val="6600FF"/>
                </a:solidFill>
              </a:rPr>
              <a:t> </a:t>
            </a:r>
            <a:r>
              <a:rPr lang="en-US" sz="4000" dirty="0" err="1" smtClean="0">
                <a:solidFill>
                  <a:srgbClr val="6600FF"/>
                </a:solidFill>
              </a:rPr>
              <a:t>bồi</a:t>
            </a:r>
            <a:r>
              <a:rPr lang="en-US" sz="4000" dirty="0" smtClean="0">
                <a:solidFill>
                  <a:srgbClr val="6600FF"/>
                </a:solidFill>
              </a:rPr>
              <a:t> </a:t>
            </a:r>
            <a:r>
              <a:rPr lang="en-US" sz="4000" dirty="0" err="1" smtClean="0">
                <a:solidFill>
                  <a:srgbClr val="6600FF"/>
                </a:solidFill>
              </a:rPr>
              <a:t>thường</a:t>
            </a:r>
            <a:r>
              <a:rPr lang="en-US" sz="4000" dirty="0" smtClean="0">
                <a:solidFill>
                  <a:srgbClr val="6600FF"/>
                </a:solidFill>
              </a:rPr>
              <a:t>.</a:t>
            </a:r>
            <a:endParaRPr lang="en-US" sz="4000" dirty="0" smtClean="0">
              <a:solidFill>
                <a:srgbClr val="6600FF"/>
              </a:solidFill>
            </a:endParaRPr>
          </a:p>
          <a:p>
            <a:r>
              <a:rPr lang="en-US" dirty="0" smtClean="0"/>
              <a: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down)">
                                      <p:cBhvr>
                                        <p:cTn id="7" dur="500"/>
                                        <p:tgtEl>
                                          <p:spTgt spid="4">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wipe(down)">
                                      <p:cBhvr>
                                        <p:cTn id="10" dur="500"/>
                                        <p:tgtEl>
                                          <p:spTgt spid="4">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wipe(down)">
                                      <p:cBhvr>
                                        <p:cTn id="13" dur="500"/>
                                        <p:tgtEl>
                                          <p:spTgt spid="4">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barn(inVertical)">
                                      <p:cBhvr>
                                        <p:cTn id="18"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05345" y="1413164"/>
            <a:ext cx="9788237" cy="1446550"/>
          </a:xfrm>
          <a:prstGeom prst="rect">
            <a:avLst/>
          </a:prstGeom>
          <a:noFill/>
        </p:spPr>
        <p:txBody>
          <a:bodyPr wrap="square" rtlCol="0">
            <a:spAutoFit/>
          </a:bodyPr>
          <a:lstStyle/>
          <a:p>
            <a:pPr algn="ctr"/>
            <a:r>
              <a:rPr lang="en-US" sz="4400" b="1" dirty="0" smtClean="0">
                <a:solidFill>
                  <a:srgbClr val="FF0000"/>
                </a:solidFill>
              </a:rPr>
              <a:t>MỘT SỐ QUY ĐỊNH CỦA PHÁP LUẬT </a:t>
            </a:r>
          </a:p>
          <a:p>
            <a:pPr algn="ctr"/>
            <a:r>
              <a:rPr lang="en-US" sz="4400" b="1" dirty="0" smtClean="0">
                <a:solidFill>
                  <a:srgbClr val="FF0000"/>
                </a:solidFill>
              </a:rPr>
              <a:t>VIỆT NAM VỀ CHỐNG TRA TẤN:</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4855" y="623455"/>
            <a:ext cx="10846676" cy="5293757"/>
          </a:xfrm>
          <a:prstGeom prst="rect">
            <a:avLst/>
          </a:prstGeom>
          <a:noFill/>
        </p:spPr>
        <p:txBody>
          <a:bodyPr wrap="square" rtlCol="0">
            <a:spAutoFit/>
          </a:bodyPr>
          <a:lstStyle/>
          <a:p>
            <a:pPr algn="ctr"/>
            <a:r>
              <a:rPr lang="en-US" sz="4000" b="1" dirty="0" err="1" smtClean="0">
                <a:solidFill>
                  <a:srgbClr val="FF0000"/>
                </a:solidFill>
                <a:latin typeface="Times New Roman" pitchFamily="18" charset="0"/>
                <a:cs typeface="Times New Roman" pitchFamily="18" charset="0"/>
              </a:rPr>
              <a:t>Hiến</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pháp</a:t>
            </a:r>
            <a:r>
              <a:rPr lang="en-US" sz="4000" b="1" dirty="0" smtClean="0">
                <a:solidFill>
                  <a:srgbClr val="FF0000"/>
                </a:solidFill>
                <a:latin typeface="Times New Roman" pitchFamily="18" charset="0"/>
                <a:cs typeface="Times New Roman" pitchFamily="18" charset="0"/>
              </a:rPr>
              <a:t> 2013:</a:t>
            </a:r>
          </a:p>
          <a:p>
            <a:pPr algn="just"/>
            <a:endParaRPr lang="en-US" sz="4000" b="1" dirty="0" smtClean="0">
              <a:latin typeface="Times New Roman" pitchFamily="18" charset="0"/>
              <a:cs typeface="Times New Roman" pitchFamily="18" charset="0"/>
            </a:endParaRPr>
          </a:p>
          <a:p>
            <a:pPr algn="just"/>
            <a:r>
              <a:rPr lang="en-US" sz="4000" dirty="0" smtClean="0">
                <a:latin typeface="Times New Roman" pitchFamily="18" charset="0"/>
                <a:cs typeface="Times New Roman" pitchFamily="18" charset="0"/>
              </a:rPr>
              <a:t>“</a:t>
            </a:r>
            <a:r>
              <a:rPr lang="vi-VN" sz="4000" dirty="0" smtClean="0">
                <a:latin typeface="Times New Roman" pitchFamily="18" charset="0"/>
                <a:cs typeface="Times New Roman" pitchFamily="18" charset="0"/>
              </a:rPr>
              <a:t>Mọi người có quyền bất khả xâm phạm về thân thể, được pháp luật bảo hộ về sức khoẻ, danh dự và nhân phẩm; không bị tra tấn, bạo lực, truy bức, nhục hình hay bất kỳ hình thức đối xử nào</a:t>
            </a:r>
            <a:r>
              <a:rPr lang="vi-VN" sz="4000" i="1" dirty="0" smtClean="0">
                <a:latin typeface="Times New Roman" pitchFamily="18" charset="0"/>
                <a:cs typeface="Times New Roman" pitchFamily="18" charset="0"/>
              </a:rPr>
              <a:t> </a:t>
            </a:r>
            <a:r>
              <a:rPr lang="vi-VN" sz="4000" dirty="0" smtClean="0">
                <a:latin typeface="Times New Roman" pitchFamily="18" charset="0"/>
                <a:cs typeface="Times New Roman" pitchFamily="18" charset="0"/>
              </a:rPr>
              <a:t>khác xâm phạm thân thể, sức khỏe, xúc phạm danh dự, nhân phẩm</a:t>
            </a:r>
            <a:r>
              <a:rPr lang="en-US" sz="4000" dirty="0" smtClean="0">
                <a:latin typeface="Times New Roman" pitchFamily="18" charset="0"/>
                <a:cs typeface="Times New Roman" pitchFamily="18" charset="0"/>
              </a:rPr>
              <a:t>”</a:t>
            </a:r>
            <a:r>
              <a:rPr lang="vi-VN" sz="40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circle(in)">
                                      <p:cBhvr>
                                        <p:cTn id="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30165" y="1592317"/>
            <a:ext cx="10547131" cy="1323439"/>
          </a:xfrm>
          <a:prstGeom prst="rect">
            <a:avLst/>
          </a:prstGeom>
          <a:noFill/>
        </p:spPr>
        <p:txBody>
          <a:bodyPr wrap="square" rtlCol="0">
            <a:spAutoFit/>
          </a:bodyPr>
          <a:lstStyle/>
          <a:p>
            <a:pPr algn="just"/>
            <a:r>
              <a:rPr lang="en-US" sz="4000" dirty="0" smtClean="0">
                <a:latin typeface="+mj-lt"/>
              </a:rPr>
              <a:t>“</a:t>
            </a:r>
            <a:r>
              <a:rPr lang="vi-VN" sz="4000" dirty="0" smtClean="0">
                <a:latin typeface="+mj-lt"/>
              </a:rPr>
              <a:t>Công </a:t>
            </a:r>
            <a:r>
              <a:rPr lang="vi-VN" sz="4000" dirty="0">
                <a:latin typeface="+mj-lt"/>
              </a:rPr>
              <a:t>dân Việt Nam ở nước ngoài được nhà nước Cộng hòa xã hội chủ nghĩa Việt Nam bảo </a:t>
            </a:r>
            <a:r>
              <a:rPr lang="vi-VN" sz="4000" dirty="0" smtClean="0">
                <a:latin typeface="+mj-lt"/>
              </a:rPr>
              <a:t>hộ</a:t>
            </a:r>
            <a:r>
              <a:rPr lang="en-US" sz="4000" dirty="0" smtClean="0">
                <a:latin typeface="+mj-lt"/>
              </a:rPr>
              <a:t>”</a:t>
            </a:r>
            <a:r>
              <a:rPr lang="vi-VN" sz="4000" dirty="0" smtClean="0">
                <a:latin typeface="+mj-lt"/>
              </a:rPr>
              <a:t>.</a:t>
            </a:r>
            <a:endParaRPr lang="en-US" sz="4000" dirty="0">
              <a:latin typeface="+mj-lt"/>
            </a:endParaRPr>
          </a:p>
        </p:txBody>
      </p:sp>
    </p:spTree>
    <p:extLst>
      <p:ext uri="{BB962C8B-B14F-4D97-AF65-F5344CB8AC3E}">
        <p14:creationId xmlns:p14="http://schemas.microsoft.com/office/powerpoint/2010/main" val="42333659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6291" y="1510145"/>
            <a:ext cx="9074727" cy="707886"/>
          </a:xfrm>
          <a:prstGeom prst="rect">
            <a:avLst/>
          </a:prstGeom>
          <a:noFill/>
        </p:spPr>
        <p:txBody>
          <a:bodyPr wrap="square" rtlCol="0">
            <a:spAutoFit/>
          </a:bodyPr>
          <a:lstStyle/>
          <a:p>
            <a:pPr algn="ctr"/>
            <a:r>
              <a:rPr lang="en-US" sz="4000" b="1" dirty="0" err="1" smtClean="0">
                <a:solidFill>
                  <a:srgbClr val="FF0000"/>
                </a:solidFill>
                <a:latin typeface="Times New Roman" pitchFamily="18" charset="0"/>
                <a:cs typeface="Times New Roman" pitchFamily="18" charset="0"/>
              </a:rPr>
              <a:t>Bộ</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luật</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tố</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tụng</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hình</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sự</a:t>
            </a:r>
            <a:r>
              <a:rPr lang="en-US" sz="4000" b="1" dirty="0" smtClean="0">
                <a:solidFill>
                  <a:srgbClr val="FF0000"/>
                </a:solidFill>
                <a:latin typeface="Times New Roman" pitchFamily="18" charset="0"/>
                <a:cs typeface="Times New Roman" pitchFamily="18" charset="0"/>
              </a:rPr>
              <a:t> 2015:</a:t>
            </a:r>
            <a:endParaRPr lang="en-US" sz="40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35182" y="872836"/>
            <a:ext cx="10474036" cy="4339650"/>
          </a:xfrm>
          <a:prstGeom prst="rect">
            <a:avLst/>
          </a:prstGeom>
          <a:noFill/>
        </p:spPr>
        <p:txBody>
          <a:bodyPr wrap="square" rtlCol="0">
            <a:spAutoFit/>
          </a:bodyPr>
          <a:lstStyle/>
          <a:p>
            <a:pPr algn="ctr"/>
            <a:r>
              <a:rPr lang="vi-VN" sz="4000" b="1" dirty="0" smtClean="0">
                <a:solidFill>
                  <a:srgbClr val="000099"/>
                </a:solidFill>
                <a:latin typeface="+mj-lt"/>
              </a:rPr>
              <a:t>Điều 10.</a:t>
            </a:r>
            <a:r>
              <a:rPr lang="vi-VN" sz="4000" dirty="0" smtClean="0">
                <a:solidFill>
                  <a:srgbClr val="000099"/>
                </a:solidFill>
                <a:latin typeface="+mj-lt"/>
              </a:rPr>
              <a:t> </a:t>
            </a:r>
            <a:r>
              <a:rPr lang="vi-VN" sz="4000" b="1" dirty="0" smtClean="0">
                <a:solidFill>
                  <a:srgbClr val="000099"/>
                </a:solidFill>
                <a:latin typeface="+mj-lt"/>
              </a:rPr>
              <a:t>Bảo đảm quyền bất khả xâm phạm về thân thể</a:t>
            </a:r>
            <a:endParaRPr lang="en-US" sz="4000" b="1" dirty="0" smtClean="0">
              <a:solidFill>
                <a:srgbClr val="000099"/>
              </a:solidFill>
              <a:latin typeface="+mj-lt"/>
            </a:endParaRPr>
          </a:p>
          <a:p>
            <a:pPr algn="ctr"/>
            <a:endParaRPr lang="vi-VN" sz="4000" dirty="0" smtClean="0">
              <a:solidFill>
                <a:srgbClr val="000099"/>
              </a:solidFill>
              <a:latin typeface="+mj-lt"/>
            </a:endParaRPr>
          </a:p>
          <a:p>
            <a:pPr algn="just"/>
            <a:r>
              <a:rPr lang="vi-VN" sz="4000" dirty="0" smtClean="0">
                <a:latin typeface="+mj-lt"/>
              </a:rPr>
              <a:t>Nghiêm cấm tra tấn, bức cung, dùng nhục hình hay bất kỳ hình thức đối xử nào khác xâm phạm thân thể, tính mạng, sức khỏe của con người.</a:t>
            </a:r>
          </a:p>
          <a:p>
            <a:r>
              <a:rPr lang="vi-VN" dirty="0" smtClean="0"/>
              <a:t/>
            </a:r>
            <a:br>
              <a:rPr lang="vi-VN" dirty="0" smtClean="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56763" y="644236"/>
            <a:ext cx="4364182" cy="5078313"/>
          </a:xfrm>
          <a:prstGeom prst="rect">
            <a:avLst/>
          </a:prstGeom>
          <a:noFill/>
        </p:spPr>
        <p:txBody>
          <a:bodyPr wrap="square" rtlCol="0">
            <a:spAutoFit/>
          </a:bodyPr>
          <a:lstStyle/>
          <a:p>
            <a:pPr algn="ctr"/>
            <a:r>
              <a:rPr lang="vi-VN" sz="3600" dirty="0" smtClean="0"/>
              <a:t>Ngày  7-11-2013, tại trụ sở Liên hợp quốc (Mỹ), Ðại sứ, Trưởng Phái đoàn đại diện thường trực Việt Nam tại LHQ Lê Hoài Trung đã thay mặt Chính phủ VN ký Công ước</a:t>
            </a:r>
            <a:r>
              <a:rPr lang="en-US" sz="3600" dirty="0" smtClean="0"/>
              <a:t>.</a:t>
            </a:r>
          </a:p>
        </p:txBody>
      </p:sp>
      <p:pic>
        <p:nvPicPr>
          <p:cNvPr id="32770" name="Picture 2" descr="http://canthotv.vn/wp-content/uploads/2013/11/le_hoai_trung_1.jpg"/>
          <p:cNvPicPr>
            <a:picLocks noChangeAspect="1" noChangeArrowheads="1"/>
          </p:cNvPicPr>
          <p:nvPr/>
        </p:nvPicPr>
        <p:blipFill>
          <a:blip r:embed="rId2"/>
          <a:srcRect/>
          <a:stretch>
            <a:fillRect/>
          </a:stretch>
        </p:blipFill>
        <p:spPr bwMode="auto">
          <a:xfrm>
            <a:off x="354338" y="561109"/>
            <a:ext cx="6908619" cy="5077836"/>
          </a:xfrm>
          <a:prstGeom prst="rect">
            <a:avLst/>
          </a:prstGeom>
          <a:noFill/>
        </p:spPr>
      </p:pic>
      <p:sp>
        <p:nvSpPr>
          <p:cNvPr id="5" name="TextBox 4"/>
          <p:cNvSpPr txBox="1"/>
          <p:nvPr/>
        </p:nvSpPr>
        <p:spPr>
          <a:xfrm>
            <a:off x="346364" y="5668366"/>
            <a:ext cx="11492346" cy="1077218"/>
          </a:xfrm>
          <a:prstGeom prst="rect">
            <a:avLst/>
          </a:prstGeom>
          <a:noFill/>
        </p:spPr>
        <p:txBody>
          <a:bodyPr wrap="square" rtlCol="0">
            <a:spAutoFit/>
          </a:bodyPr>
          <a:lstStyle/>
          <a:p>
            <a:pPr algn="ctr"/>
            <a:r>
              <a:rPr lang="vi-VN" sz="3200" i="1" dirty="0" smtClean="0">
                <a:solidFill>
                  <a:srgbClr val="FF0000"/>
                </a:solidFill>
              </a:rPr>
              <a:t>Đại sứ Việt Nam Lê Hoài Trung  và</a:t>
            </a:r>
            <a:r>
              <a:rPr lang="en-US" sz="3200" i="1" dirty="0" smtClean="0">
                <a:solidFill>
                  <a:srgbClr val="FF0000"/>
                </a:solidFill>
              </a:rPr>
              <a:t> </a:t>
            </a:r>
            <a:r>
              <a:rPr lang="vi-VN" sz="3200" i="1" dirty="0" smtClean="0">
                <a:solidFill>
                  <a:srgbClr val="FF0000"/>
                </a:solidFill>
              </a:rPr>
              <a:t>Tổng thư ký Liên hợp quốc </a:t>
            </a:r>
            <a:endParaRPr lang="en-US" sz="3200" i="1" dirty="0" smtClean="0">
              <a:solidFill>
                <a:srgbClr val="FF0000"/>
              </a:solidFill>
            </a:endParaRPr>
          </a:p>
          <a:p>
            <a:pPr algn="ctr"/>
            <a:r>
              <a:rPr lang="vi-VN" sz="3200" i="1" dirty="0" smtClean="0">
                <a:solidFill>
                  <a:srgbClr val="FF0000"/>
                </a:solidFill>
              </a:rPr>
              <a:t>Ban Ki-Moon.</a:t>
            </a:r>
            <a:endParaRPr lang="en-US" sz="3200" dirty="0">
              <a:solidFill>
                <a:srgbClr val="FF00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9709" y="602672"/>
            <a:ext cx="10557163" cy="5632311"/>
          </a:xfrm>
          <a:prstGeom prst="rect">
            <a:avLst/>
          </a:prstGeom>
          <a:noFill/>
        </p:spPr>
        <p:txBody>
          <a:bodyPr wrap="square" rtlCol="0">
            <a:spAutoFit/>
          </a:bodyPr>
          <a:lstStyle/>
          <a:p>
            <a:pPr algn="ctr"/>
            <a:r>
              <a:rPr lang="vi-VN" sz="3600" b="1" dirty="0" smtClean="0">
                <a:solidFill>
                  <a:srgbClr val="000099"/>
                </a:solidFill>
                <a:latin typeface="Times New Roman" pitchFamily="18" charset="0"/>
                <a:cs typeface="Times New Roman" pitchFamily="18" charset="0"/>
              </a:rPr>
              <a:t>Điều 11.</a:t>
            </a:r>
            <a:r>
              <a:rPr lang="vi-VN" sz="3600" dirty="0" smtClean="0">
                <a:solidFill>
                  <a:srgbClr val="000099"/>
                </a:solidFill>
                <a:latin typeface="Times New Roman" pitchFamily="18" charset="0"/>
                <a:cs typeface="Times New Roman" pitchFamily="18" charset="0"/>
              </a:rPr>
              <a:t> </a:t>
            </a:r>
            <a:r>
              <a:rPr lang="vi-VN" sz="3600" b="1" dirty="0" smtClean="0">
                <a:solidFill>
                  <a:srgbClr val="000099"/>
                </a:solidFill>
                <a:latin typeface="Times New Roman" pitchFamily="18" charset="0"/>
                <a:cs typeface="Times New Roman" pitchFamily="18" charset="0"/>
              </a:rPr>
              <a:t>Bảo hộ tính mạng, sức khoẻ, danh dự, nhân phẩm, </a:t>
            </a:r>
            <a:r>
              <a:rPr lang="en-US" sz="3600" b="1" dirty="0" smtClean="0">
                <a:solidFill>
                  <a:srgbClr val="000099"/>
                </a:solidFill>
                <a:latin typeface="Times New Roman" pitchFamily="18" charset="0"/>
                <a:cs typeface="Times New Roman" pitchFamily="18" charset="0"/>
              </a:rPr>
              <a:t>… </a:t>
            </a:r>
            <a:r>
              <a:rPr lang="vi-VN" sz="3600" b="1" dirty="0" smtClean="0">
                <a:solidFill>
                  <a:srgbClr val="000099"/>
                </a:solidFill>
                <a:latin typeface="Times New Roman" pitchFamily="18" charset="0"/>
                <a:cs typeface="Times New Roman" pitchFamily="18" charset="0"/>
              </a:rPr>
              <a:t>của cá nhân; danh dự, uy tín, </a:t>
            </a:r>
            <a:r>
              <a:rPr lang="en-US" sz="3600" b="1" dirty="0" smtClean="0">
                <a:solidFill>
                  <a:srgbClr val="000099"/>
                </a:solidFill>
                <a:latin typeface="Times New Roman" pitchFamily="18" charset="0"/>
                <a:cs typeface="Times New Roman" pitchFamily="18" charset="0"/>
              </a:rPr>
              <a:t>… </a:t>
            </a:r>
          </a:p>
          <a:p>
            <a:pPr algn="ctr"/>
            <a:r>
              <a:rPr lang="vi-VN" sz="3600" b="1" dirty="0" smtClean="0">
                <a:solidFill>
                  <a:srgbClr val="000099"/>
                </a:solidFill>
                <a:latin typeface="Times New Roman" pitchFamily="18" charset="0"/>
                <a:cs typeface="Times New Roman" pitchFamily="18" charset="0"/>
              </a:rPr>
              <a:t>của pháp nhân</a:t>
            </a:r>
            <a:endParaRPr lang="vi-VN" sz="3600" dirty="0" smtClean="0">
              <a:solidFill>
                <a:srgbClr val="000099"/>
              </a:solidFill>
              <a:latin typeface="Times New Roman" pitchFamily="18" charset="0"/>
              <a:cs typeface="Times New Roman" pitchFamily="18" charset="0"/>
            </a:endParaRP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      </a:t>
            </a:r>
            <a:r>
              <a:rPr lang="vi-VN" sz="3600" dirty="0" smtClean="0">
                <a:latin typeface="Times New Roman" pitchFamily="18" charset="0"/>
                <a:cs typeface="Times New Roman" pitchFamily="18" charset="0"/>
              </a:rPr>
              <a:t>Mọi người có quyền được pháp luật bảo hộ về tính mạng, sức khoẻ, danh dự, nhân phẩm</a:t>
            </a:r>
            <a:r>
              <a:rPr lang="en-US" sz="3600" dirty="0" smtClean="0">
                <a:latin typeface="Times New Roman" pitchFamily="18" charset="0"/>
                <a:cs typeface="Times New Roman" pitchFamily="18" charset="0"/>
              </a:rPr>
              <a:t>..</a:t>
            </a:r>
            <a:r>
              <a:rPr lang="vi-VN" sz="3600" dirty="0" smtClean="0">
                <a:latin typeface="Times New Roman" pitchFamily="18" charset="0"/>
                <a:cs typeface="Times New Roman" pitchFamily="18" charset="0"/>
              </a:rPr>
              <a:t>.</a:t>
            </a:r>
          </a:p>
          <a:p>
            <a:pPr algn="just"/>
            <a:r>
              <a:rPr lang="en-US" sz="3600" dirty="0" smtClean="0">
                <a:latin typeface="Times New Roman" pitchFamily="18" charset="0"/>
                <a:cs typeface="Times New Roman" pitchFamily="18" charset="0"/>
              </a:rPr>
              <a:t>      </a:t>
            </a:r>
            <a:r>
              <a:rPr lang="vi-VN" sz="3600" dirty="0" smtClean="0">
                <a:latin typeface="Times New Roman" pitchFamily="18" charset="0"/>
                <a:cs typeface="Times New Roman" pitchFamily="18" charset="0"/>
              </a:rPr>
              <a:t>Mọi hành vi xâm phạm trái pháp luật tính mạng, sức khoẻ, danh dự, nhân phẩm</a:t>
            </a:r>
            <a:r>
              <a:rPr lang="en-US" sz="3600" dirty="0" smtClean="0">
                <a:latin typeface="Times New Roman" pitchFamily="18" charset="0"/>
                <a:cs typeface="Times New Roman" pitchFamily="18" charset="0"/>
              </a:rPr>
              <a:t>…</a:t>
            </a:r>
            <a:r>
              <a:rPr lang="vi-VN" sz="3600" dirty="0" smtClean="0">
                <a:latin typeface="Times New Roman" pitchFamily="18" charset="0"/>
                <a:cs typeface="Times New Roman" pitchFamily="18" charset="0"/>
              </a:rPr>
              <a:t> của cá nhân</a:t>
            </a:r>
            <a:r>
              <a:rPr lang="en-US" sz="3600" dirty="0" smtClean="0">
                <a:latin typeface="Times New Roman" pitchFamily="18" charset="0"/>
                <a:cs typeface="Times New Roman" pitchFamily="18" charset="0"/>
              </a:rPr>
              <a:t>… </a:t>
            </a:r>
            <a:r>
              <a:rPr lang="vi-VN" sz="3600" dirty="0" smtClean="0">
                <a:latin typeface="Times New Roman" pitchFamily="18" charset="0"/>
                <a:cs typeface="Times New Roman" pitchFamily="18" charset="0"/>
              </a:rPr>
              <a:t>đều bị xử lý theo pháp luật.</a:t>
            </a:r>
          </a:p>
          <a:p>
            <a:r>
              <a:rPr lang="vi-VN" dirty="0" smtClean="0"/>
              <a:t/>
            </a:r>
            <a:br>
              <a:rPr lang="vi-VN" dirty="0" smtClean="0"/>
            </a:b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6746" y="775377"/>
            <a:ext cx="10453254" cy="4678204"/>
          </a:xfrm>
          <a:prstGeom prst="rect">
            <a:avLst/>
          </a:prstGeom>
          <a:noFill/>
        </p:spPr>
        <p:txBody>
          <a:bodyPr wrap="square" rtlCol="0">
            <a:spAutoFit/>
          </a:bodyPr>
          <a:lstStyle/>
          <a:p>
            <a:pPr algn="ctr"/>
            <a:r>
              <a:rPr lang="vi-VN" sz="4000" b="1" dirty="0" smtClean="0">
                <a:solidFill>
                  <a:srgbClr val="000099"/>
                </a:solidFill>
                <a:latin typeface="+mj-lt"/>
              </a:rPr>
              <a:t>Điều 70. Người phiên dịch, người dịch thuật</a:t>
            </a:r>
            <a:endParaRPr lang="en-US" sz="4000" dirty="0" smtClean="0">
              <a:solidFill>
                <a:srgbClr val="000099"/>
              </a:solidFill>
              <a:latin typeface="+mj-lt"/>
            </a:endParaRPr>
          </a:p>
          <a:p>
            <a:pPr algn="just"/>
            <a:endParaRPr lang="en-US" sz="4000" dirty="0" smtClean="0">
              <a:latin typeface="+mj-lt"/>
            </a:endParaRPr>
          </a:p>
          <a:p>
            <a:pPr algn="just"/>
            <a:r>
              <a:rPr lang="vi-VN" sz="4000" dirty="0" smtClean="0">
                <a:latin typeface="+mj-lt"/>
              </a:rPr>
              <a:t>2. Người phiên dịch, người dịch thuật có quyền:</a:t>
            </a:r>
            <a:endParaRPr lang="en-US" sz="4000" dirty="0" smtClean="0">
              <a:latin typeface="+mj-lt"/>
            </a:endParaRPr>
          </a:p>
          <a:p>
            <a:pPr algn="just"/>
            <a:r>
              <a:rPr lang="en-US" sz="4000" dirty="0" smtClean="0">
                <a:latin typeface="Times New Roman" panose="02020603050405020304" pitchFamily="18" charset="0"/>
                <a:cs typeface="Times New Roman" panose="02020603050405020304" pitchFamily="18" charset="0"/>
              </a:rPr>
              <a:t>a)…</a:t>
            </a:r>
          </a:p>
          <a:p>
            <a:pPr algn="just"/>
            <a:r>
              <a:rPr lang="vi-VN" sz="4000" dirty="0" smtClean="0">
                <a:latin typeface="+mj-lt"/>
              </a:rPr>
              <a:t>b) Đề nghị cơ quan yêu cầu bảo vệ tính mạng, sức khoẻ, danh dự, nhân phẩm</a:t>
            </a:r>
            <a:r>
              <a:rPr lang="en-US" sz="4000" dirty="0" smtClean="0">
                <a:latin typeface="+mj-lt"/>
              </a:rPr>
              <a:t>…</a:t>
            </a:r>
            <a:r>
              <a:rPr lang="vi-VN" sz="4000" dirty="0" smtClean="0">
                <a:latin typeface="+mj-lt"/>
              </a:rPr>
              <a:t> của mình, người thân thích của mình khi bị đe dọa;</a:t>
            </a:r>
            <a:endParaRPr lang="en-US" sz="4000" dirty="0" smtClean="0">
              <a:latin typeface="+mj-lt"/>
            </a:endParaRP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93531" y="684129"/>
            <a:ext cx="10647218" cy="4339650"/>
          </a:xfrm>
          <a:prstGeom prst="rect">
            <a:avLst/>
          </a:prstGeom>
          <a:noFill/>
        </p:spPr>
        <p:txBody>
          <a:bodyPr wrap="square" rtlCol="0">
            <a:spAutoFit/>
          </a:bodyPr>
          <a:lstStyle/>
          <a:p>
            <a:pPr algn="ctr"/>
            <a:r>
              <a:rPr lang="vi-VN" sz="4000" b="1" dirty="0" smtClean="0">
                <a:solidFill>
                  <a:srgbClr val="000099"/>
                </a:solidFill>
                <a:latin typeface="Times New Roman" pitchFamily="18" charset="0"/>
                <a:cs typeface="Times New Roman" pitchFamily="18" charset="0"/>
              </a:rPr>
              <a:t>Điều 183. Hỏi cung bị can</a:t>
            </a:r>
            <a:endParaRPr lang="en-US" sz="4000" b="1" dirty="0" smtClean="0">
              <a:solidFill>
                <a:srgbClr val="000099"/>
              </a:solidFill>
              <a:latin typeface="Times New Roman" pitchFamily="18" charset="0"/>
              <a:cs typeface="Times New Roman" pitchFamily="18" charset="0"/>
            </a:endParaRPr>
          </a:p>
          <a:p>
            <a:pPr algn="ctr"/>
            <a:endParaRPr lang="vi-VN" sz="4000" dirty="0" smtClean="0">
              <a:solidFill>
                <a:srgbClr val="000099"/>
              </a:solidFill>
              <a:latin typeface="Times New Roman" pitchFamily="18" charset="0"/>
              <a:cs typeface="Times New Roman" pitchFamily="18" charset="0"/>
            </a:endParaRPr>
          </a:p>
          <a:p>
            <a:pPr algn="just"/>
            <a:r>
              <a:rPr lang="en-US" sz="4000" u="sng" dirty="0" err="1" smtClean="0">
                <a:latin typeface="Times New Roman" pitchFamily="18" charset="0"/>
                <a:cs typeface="Times New Roman" pitchFamily="18" charset="0"/>
              </a:rPr>
              <a:t>Khoản</a:t>
            </a:r>
            <a:r>
              <a:rPr lang="en-US" sz="4000" u="sng" dirty="0" smtClean="0">
                <a:latin typeface="Times New Roman" pitchFamily="18" charset="0"/>
                <a:cs typeface="Times New Roman" pitchFamily="18" charset="0"/>
              </a:rPr>
              <a:t> </a:t>
            </a:r>
            <a:r>
              <a:rPr lang="vi-VN" sz="4000" u="sng" dirty="0" smtClean="0">
                <a:latin typeface="Times New Roman" pitchFamily="18" charset="0"/>
                <a:cs typeface="Times New Roman" pitchFamily="18" charset="0"/>
              </a:rPr>
              <a:t>5.</a:t>
            </a:r>
            <a:r>
              <a:rPr lang="vi-VN" sz="4000" dirty="0" smtClean="0">
                <a:latin typeface="Times New Roman" pitchFamily="18" charset="0"/>
                <a:cs typeface="Times New Roman" pitchFamily="18" charset="0"/>
              </a:rPr>
              <a:t> Điều tra viên, Cán bộ điều tra, Kiểm sát viên, Kiểm tra viên bức cung, dùng nhục hình đối với bị can thì phải chịu trách nhiệm hình sự theo quy định của Bộ luật hình sự.</a:t>
            </a:r>
          </a:p>
          <a:p>
            <a:r>
              <a:rPr lang="vi-VN" dirty="0" smtClean="0"/>
              <a:t/>
            </a:r>
            <a:br>
              <a:rPr lang="vi-VN" dirty="0" smtClean="0"/>
            </a:b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6745" y="810491"/>
            <a:ext cx="10390909" cy="4955203"/>
          </a:xfrm>
          <a:prstGeom prst="rect">
            <a:avLst/>
          </a:prstGeom>
          <a:noFill/>
        </p:spPr>
        <p:txBody>
          <a:bodyPr wrap="square" rtlCol="0">
            <a:spAutoFit/>
          </a:bodyPr>
          <a:lstStyle/>
          <a:p>
            <a:pPr algn="ctr"/>
            <a:r>
              <a:rPr lang="vi-VN" sz="4000" b="1" dirty="0" smtClean="0">
                <a:solidFill>
                  <a:srgbClr val="000099"/>
                </a:solidFill>
                <a:latin typeface="+mj-lt"/>
              </a:rPr>
              <a:t>Điều 194. Khám xét người</a:t>
            </a:r>
            <a:endParaRPr lang="vi-VN" sz="4000" dirty="0" smtClean="0">
              <a:solidFill>
                <a:srgbClr val="000099"/>
              </a:solidFill>
              <a:latin typeface="+mj-lt"/>
            </a:endParaRPr>
          </a:p>
          <a:p>
            <a:pPr algn="just"/>
            <a:endParaRPr lang="vi-VN" sz="4000" dirty="0" smtClean="0">
              <a:latin typeface="+mj-lt"/>
            </a:endParaRPr>
          </a:p>
          <a:p>
            <a:pPr algn="just"/>
            <a:r>
              <a:rPr lang="vi-VN" sz="4000" dirty="0" smtClean="0">
                <a:latin typeface="+mj-lt"/>
              </a:rPr>
              <a:t>2. Việc khám xét người phải do người cùng giới thực hiện và có người khác cùng giới chứng kiến. Việc khám xét không được xâm phạm đến tính mạng, sức khỏe, </a:t>
            </a:r>
            <a:r>
              <a:rPr lang="en-US" sz="4000" dirty="0" smtClean="0">
                <a:latin typeface="+mj-lt"/>
              </a:rPr>
              <a:t>… </a:t>
            </a:r>
            <a:r>
              <a:rPr lang="vi-VN" sz="4000" dirty="0" smtClean="0">
                <a:latin typeface="+mj-lt"/>
              </a:rPr>
              <a:t>danh dự, nhân phẩm của người bị khám xét.</a:t>
            </a:r>
          </a:p>
          <a:p>
            <a:r>
              <a:rPr lang="vi-VN" dirty="0" smtClean="0"/>
              <a:t/>
            </a:r>
            <a:br>
              <a:rPr lang="vi-VN" dirty="0" smtClean="0"/>
            </a:b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8144" y="893619"/>
            <a:ext cx="10760683" cy="5170646"/>
          </a:xfrm>
          <a:prstGeom prst="rect">
            <a:avLst/>
          </a:prstGeom>
          <a:noFill/>
        </p:spPr>
        <p:txBody>
          <a:bodyPr wrap="square" rtlCol="0">
            <a:spAutoFit/>
          </a:bodyPr>
          <a:lstStyle/>
          <a:p>
            <a:pPr algn="ctr"/>
            <a:r>
              <a:rPr lang="vi-VN" sz="4000" b="1" dirty="0" smtClean="0">
                <a:solidFill>
                  <a:srgbClr val="000099"/>
                </a:solidFill>
                <a:latin typeface="+mj-lt"/>
              </a:rPr>
              <a:t>Điều 203. Xem xét dấu vết trên thân thể</a:t>
            </a:r>
            <a:endParaRPr lang="vi-VN" sz="4000" dirty="0" smtClean="0">
              <a:solidFill>
                <a:srgbClr val="000099"/>
              </a:solidFill>
              <a:latin typeface="+mj-lt"/>
            </a:endParaRPr>
          </a:p>
          <a:p>
            <a:pPr algn="just"/>
            <a:endParaRPr lang="vi-VN" sz="1400" dirty="0" smtClean="0">
              <a:latin typeface="+mj-lt"/>
            </a:endParaRPr>
          </a:p>
          <a:p>
            <a:pPr algn="just"/>
            <a:r>
              <a:rPr lang="en-US" sz="4000" dirty="0" smtClean="0">
                <a:latin typeface="+mj-lt"/>
              </a:rPr>
              <a:t>     </a:t>
            </a:r>
            <a:r>
              <a:rPr lang="vi-VN" sz="4000" dirty="0" smtClean="0">
                <a:latin typeface="+mj-lt"/>
              </a:rPr>
              <a:t>2. Việc xem xét dấu vết trên thân thể phải do người cùng giới tiến hành và phải có người cùng giới chứng kiến. Trường hợp cần thiết thì có thể mời bác sĩ tham gia.</a:t>
            </a:r>
          </a:p>
          <a:p>
            <a:pPr algn="just"/>
            <a:r>
              <a:rPr lang="en-US" sz="4000" dirty="0" smtClean="0">
                <a:latin typeface="+mj-lt"/>
              </a:rPr>
              <a:t>     </a:t>
            </a:r>
            <a:r>
              <a:rPr lang="vi-VN" sz="4000" dirty="0" smtClean="0">
                <a:latin typeface="+mj-lt"/>
              </a:rPr>
              <a:t>Nghiêm cấm xâm phạm sức khỏe, danh dự, nhân phẩm của người bị xem xét dấu vết trên thân thể.</a:t>
            </a:r>
          </a:p>
          <a:p>
            <a:r>
              <a:rPr lang="vi-VN" dirty="0" smtClean="0"/>
              <a:t/>
            </a:r>
            <a:br>
              <a:rPr lang="vi-VN" dirty="0" smtClean="0"/>
            </a:b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35182" y="852055"/>
            <a:ext cx="10515600" cy="4062651"/>
          </a:xfrm>
          <a:prstGeom prst="rect">
            <a:avLst/>
          </a:prstGeom>
          <a:noFill/>
        </p:spPr>
        <p:txBody>
          <a:bodyPr wrap="square" rtlCol="0">
            <a:spAutoFit/>
          </a:bodyPr>
          <a:lstStyle/>
          <a:p>
            <a:pPr algn="ctr"/>
            <a:r>
              <a:rPr lang="en-US" sz="4000" b="1" dirty="0" err="1" smtClean="0">
                <a:solidFill>
                  <a:srgbClr val="000099"/>
                </a:solidFill>
                <a:latin typeface="Times New Roman" pitchFamily="18" charset="0"/>
                <a:cs typeface="Times New Roman" pitchFamily="18" charset="0"/>
              </a:rPr>
              <a:t>Điều</a:t>
            </a:r>
            <a:r>
              <a:rPr lang="en-US" sz="4000" b="1" dirty="0" smtClean="0">
                <a:solidFill>
                  <a:srgbClr val="000099"/>
                </a:solidFill>
                <a:latin typeface="Times New Roman" pitchFamily="18" charset="0"/>
                <a:cs typeface="Times New Roman" pitchFamily="18" charset="0"/>
              </a:rPr>
              <a:t> 204. </a:t>
            </a:r>
            <a:r>
              <a:rPr lang="en-US" sz="4000" b="1" dirty="0" err="1" smtClean="0">
                <a:solidFill>
                  <a:srgbClr val="000099"/>
                </a:solidFill>
                <a:latin typeface="Times New Roman" pitchFamily="18" charset="0"/>
                <a:cs typeface="Times New Roman" pitchFamily="18" charset="0"/>
              </a:rPr>
              <a:t>Thực</a:t>
            </a:r>
            <a:r>
              <a:rPr lang="en-US" sz="4000" b="1" dirty="0" smtClean="0">
                <a:solidFill>
                  <a:srgbClr val="000099"/>
                </a:solidFill>
                <a:latin typeface="Times New Roman" pitchFamily="18" charset="0"/>
                <a:cs typeface="Times New Roman" pitchFamily="18" charset="0"/>
              </a:rPr>
              <a:t> </a:t>
            </a:r>
            <a:r>
              <a:rPr lang="en-US" sz="4000" b="1" dirty="0" err="1" smtClean="0">
                <a:solidFill>
                  <a:srgbClr val="000099"/>
                </a:solidFill>
                <a:latin typeface="Times New Roman" pitchFamily="18" charset="0"/>
                <a:cs typeface="Times New Roman" pitchFamily="18" charset="0"/>
              </a:rPr>
              <a:t>nghiệm</a:t>
            </a:r>
            <a:r>
              <a:rPr lang="en-US" sz="4000" b="1" dirty="0" smtClean="0">
                <a:solidFill>
                  <a:srgbClr val="000099"/>
                </a:solidFill>
                <a:latin typeface="Times New Roman" pitchFamily="18" charset="0"/>
                <a:cs typeface="Times New Roman" pitchFamily="18" charset="0"/>
              </a:rPr>
              <a:t> </a:t>
            </a:r>
            <a:r>
              <a:rPr lang="en-US" sz="4000" b="1" dirty="0" err="1" smtClean="0">
                <a:solidFill>
                  <a:srgbClr val="000099"/>
                </a:solidFill>
                <a:latin typeface="Times New Roman" pitchFamily="18" charset="0"/>
                <a:cs typeface="Times New Roman" pitchFamily="18" charset="0"/>
              </a:rPr>
              <a:t>điều</a:t>
            </a:r>
            <a:r>
              <a:rPr lang="en-US" sz="4000" b="1" dirty="0" smtClean="0">
                <a:solidFill>
                  <a:srgbClr val="000099"/>
                </a:solidFill>
                <a:latin typeface="Times New Roman" pitchFamily="18" charset="0"/>
                <a:cs typeface="Times New Roman" pitchFamily="18" charset="0"/>
              </a:rPr>
              <a:t> </a:t>
            </a:r>
            <a:r>
              <a:rPr lang="en-US" sz="4000" b="1" dirty="0" err="1" smtClean="0">
                <a:solidFill>
                  <a:srgbClr val="000099"/>
                </a:solidFill>
                <a:latin typeface="Times New Roman" pitchFamily="18" charset="0"/>
                <a:cs typeface="Times New Roman" pitchFamily="18" charset="0"/>
              </a:rPr>
              <a:t>tra</a:t>
            </a:r>
            <a:endParaRPr lang="en-US" sz="4000" b="1" dirty="0" smtClean="0">
              <a:solidFill>
                <a:srgbClr val="000099"/>
              </a:solidFill>
              <a:latin typeface="Times New Roman" pitchFamily="18" charset="0"/>
              <a:cs typeface="Times New Roman" pitchFamily="18" charset="0"/>
            </a:endParaRPr>
          </a:p>
          <a:p>
            <a:pPr algn="just"/>
            <a:endParaRPr lang="en-US" sz="4000" dirty="0" smtClean="0">
              <a:latin typeface="Times New Roman" pitchFamily="18" charset="0"/>
              <a:cs typeface="Times New Roman" pitchFamily="18" charset="0"/>
            </a:endParaRPr>
          </a:p>
          <a:p>
            <a:pPr algn="just"/>
            <a:r>
              <a:rPr lang="en-US" sz="4000" dirty="0" smtClean="0">
                <a:latin typeface="Times New Roman" pitchFamily="18" charset="0"/>
                <a:cs typeface="Times New Roman" pitchFamily="18" charset="0"/>
              </a:rPr>
              <a:t>1. …</a:t>
            </a:r>
            <a:r>
              <a:rPr lang="en-US" sz="4000" dirty="0" err="1" smtClean="0">
                <a:latin typeface="Times New Roman" pitchFamily="18" charset="0"/>
                <a:cs typeface="Times New Roman" pitchFamily="18" charset="0"/>
              </a:rPr>
              <a:t>Nghiêm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cấm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việc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thực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nghiệm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điều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xâm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phạm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đến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tính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mạng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sức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khỏe</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danh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dự</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nhân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phẩm</a:t>
            </a:r>
            <a:r>
              <a:rPr lang="en-US" sz="4000" dirty="0" smtClean="0">
                <a:latin typeface="Times New Roman" pitchFamily="18" charset="0"/>
                <a:cs typeface="Times New Roman" pitchFamily="18" charset="0"/>
              </a:rPr>
              <a:t>, … </a:t>
            </a:r>
            <a:r>
              <a:rPr lang="en-US" sz="4000" dirty="0" err="1" smtClean="0">
                <a:latin typeface="Times New Roman" pitchFamily="18" charset="0"/>
                <a:cs typeface="Times New Roman" pitchFamily="18" charset="0"/>
              </a:rPr>
              <a:t>của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người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tham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thực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nghiệm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điều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người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khác</a:t>
            </a:r>
            <a:r>
              <a:rPr lang="en-US" sz="40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8927" y="581892"/>
            <a:ext cx="10598727" cy="5293757"/>
          </a:xfrm>
          <a:prstGeom prst="rect">
            <a:avLst/>
          </a:prstGeom>
          <a:noFill/>
        </p:spPr>
        <p:txBody>
          <a:bodyPr wrap="square" rtlCol="0">
            <a:spAutoFit/>
          </a:bodyPr>
          <a:lstStyle/>
          <a:p>
            <a:pPr algn="ctr"/>
            <a:r>
              <a:rPr lang="en-US" sz="4000" b="1" dirty="0" err="1" smtClean="0">
                <a:solidFill>
                  <a:srgbClr val="000099"/>
                </a:solidFill>
                <a:latin typeface="Times New Roman" pitchFamily="18" charset="0"/>
                <a:cs typeface="Times New Roman" pitchFamily="18" charset="0"/>
              </a:rPr>
              <a:t>Điều</a:t>
            </a:r>
            <a:r>
              <a:rPr lang="en-US" sz="4000" b="1" dirty="0" smtClean="0">
                <a:solidFill>
                  <a:srgbClr val="000099"/>
                </a:solidFill>
                <a:latin typeface="Times New Roman" pitchFamily="18" charset="0"/>
                <a:cs typeface="Times New Roman" pitchFamily="18" charset="0"/>
              </a:rPr>
              <a:t> 311. </a:t>
            </a:r>
            <a:r>
              <a:rPr lang="en-US" sz="4000" b="1" dirty="0" err="1" smtClean="0">
                <a:solidFill>
                  <a:srgbClr val="000099"/>
                </a:solidFill>
                <a:latin typeface="Times New Roman" pitchFamily="18" charset="0"/>
                <a:cs typeface="Times New Roman" pitchFamily="18" charset="0"/>
              </a:rPr>
              <a:t>Hỏi</a:t>
            </a:r>
            <a:r>
              <a:rPr lang="en-US" sz="4000" b="1" dirty="0" smtClean="0">
                <a:solidFill>
                  <a:srgbClr val="000099"/>
                </a:solidFill>
                <a:latin typeface="Times New Roman" pitchFamily="18" charset="0"/>
                <a:cs typeface="Times New Roman" pitchFamily="18" charset="0"/>
              </a:rPr>
              <a:t> </a:t>
            </a:r>
            <a:r>
              <a:rPr lang="en-US" sz="4000" b="1" dirty="0" err="1" smtClean="0">
                <a:solidFill>
                  <a:srgbClr val="000099"/>
                </a:solidFill>
                <a:latin typeface="Times New Roman" pitchFamily="18" charset="0"/>
                <a:cs typeface="Times New Roman" pitchFamily="18" charset="0"/>
              </a:rPr>
              <a:t>người</a:t>
            </a:r>
            <a:r>
              <a:rPr lang="en-US" sz="4000" b="1" dirty="0" smtClean="0">
                <a:solidFill>
                  <a:srgbClr val="000099"/>
                </a:solidFill>
                <a:latin typeface="Times New Roman" pitchFamily="18" charset="0"/>
                <a:cs typeface="Times New Roman" pitchFamily="18" charset="0"/>
              </a:rPr>
              <a:t> </a:t>
            </a:r>
            <a:r>
              <a:rPr lang="en-US" sz="4000" b="1" dirty="0" err="1" smtClean="0">
                <a:solidFill>
                  <a:srgbClr val="000099"/>
                </a:solidFill>
                <a:latin typeface="Times New Roman" pitchFamily="18" charset="0"/>
                <a:cs typeface="Times New Roman" pitchFamily="18" charset="0"/>
              </a:rPr>
              <a:t>làm</a:t>
            </a:r>
            <a:r>
              <a:rPr lang="en-US" sz="4000" b="1" dirty="0" smtClean="0">
                <a:solidFill>
                  <a:srgbClr val="000099"/>
                </a:solidFill>
                <a:latin typeface="Times New Roman" pitchFamily="18" charset="0"/>
                <a:cs typeface="Times New Roman" pitchFamily="18" charset="0"/>
              </a:rPr>
              <a:t> </a:t>
            </a:r>
            <a:r>
              <a:rPr lang="en-US" sz="4000" b="1" dirty="0" err="1" smtClean="0">
                <a:solidFill>
                  <a:srgbClr val="000099"/>
                </a:solidFill>
                <a:latin typeface="Times New Roman" pitchFamily="18" charset="0"/>
                <a:cs typeface="Times New Roman" pitchFamily="18" charset="0"/>
              </a:rPr>
              <a:t>chứng</a:t>
            </a:r>
            <a:endParaRPr lang="en-US" sz="4000" b="1" dirty="0" smtClean="0">
              <a:solidFill>
                <a:srgbClr val="000099"/>
              </a:solidFill>
              <a:latin typeface="Times New Roman" pitchFamily="18" charset="0"/>
              <a:cs typeface="Times New Roman" pitchFamily="18" charset="0"/>
            </a:endParaRPr>
          </a:p>
          <a:p>
            <a:pPr algn="just"/>
            <a:endParaRPr lang="en-US" sz="4000" dirty="0" smtClean="0">
              <a:latin typeface="Times New Roman" pitchFamily="18" charset="0"/>
              <a:cs typeface="Times New Roman" pitchFamily="18" charset="0"/>
            </a:endParaRPr>
          </a:p>
          <a:p>
            <a:pPr algn="just"/>
            <a:r>
              <a:rPr lang="en-US" sz="4000" dirty="0" smtClean="0">
                <a:latin typeface="Times New Roman" pitchFamily="18" charset="0"/>
                <a:cs typeface="Times New Roman" pitchFamily="18" charset="0"/>
              </a:rPr>
              <a:t>4. </a:t>
            </a:r>
            <a:r>
              <a:rPr lang="en-US" sz="4000" dirty="0" err="1" smtClean="0">
                <a:latin typeface="Times New Roman" pitchFamily="18" charset="0"/>
                <a:cs typeface="Times New Roman" pitchFamily="18" charset="0"/>
              </a:rPr>
              <a:t>Trường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hợp</a:t>
            </a:r>
            <a:r>
              <a:rPr lang="en-US" sz="4000" dirty="0" smtClean="0">
                <a:latin typeface="Times New Roman" pitchFamily="18" charset="0"/>
                <a:cs typeface="Times New Roman" pitchFamily="18" charset="0"/>
              </a:rPr>
              <a:t> có </a:t>
            </a:r>
            <a:r>
              <a:rPr lang="en-US" sz="4000" dirty="0" err="1" smtClean="0">
                <a:latin typeface="Times New Roman" pitchFamily="18" charset="0"/>
                <a:cs typeface="Times New Roman" pitchFamily="18" charset="0"/>
              </a:rPr>
              <a:t>căn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cứ</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xác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người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làm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chứng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người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thân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thích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của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a:t>
            </a:r>
            <a:r>
              <a:rPr lang="en-US" sz="4000" dirty="0" smtClean="0">
                <a:latin typeface="Times New Roman" pitchFamily="18" charset="0"/>
                <a:cs typeface="Times New Roman" pitchFamily="18" charset="0"/>
              </a:rPr>
              <a:t> bị </a:t>
            </a:r>
            <a:r>
              <a:rPr lang="en-US" sz="4000" dirty="0" err="1" smtClean="0">
                <a:latin typeface="Times New Roman" pitchFamily="18" charset="0"/>
                <a:cs typeface="Times New Roman" pitchFamily="18" charset="0"/>
              </a:rPr>
              <a:t>xâm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hại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hoặc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bị</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đe</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dọa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xâm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phạm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đến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mạng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sức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khỏe</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danh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dư</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nhân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phẩm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thì</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Hội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đồng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xét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xử</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phải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quyết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định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biện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pháp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bảo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vệ</a:t>
            </a:r>
            <a:r>
              <a:rPr lang="en-US" sz="4000" dirty="0" smtClean="0">
                <a:latin typeface="Times New Roman" pitchFamily="18" charset="0"/>
                <a:cs typeface="Times New Roman" pitchFamily="18" charset="0"/>
              </a:rPr>
              <a:t> họ </a:t>
            </a:r>
            <a:r>
              <a:rPr lang="en-US" sz="4000" dirty="0" err="1" smtClean="0">
                <a:latin typeface="Times New Roman" pitchFamily="18" charset="0"/>
                <a:cs typeface="Times New Roman" pitchFamily="18" charset="0"/>
              </a:rPr>
              <a:t>theo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quy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định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của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Bô</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luật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này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pháp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luật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khác</a:t>
            </a:r>
            <a:r>
              <a:rPr lang="en-US" sz="4000" dirty="0" smtClean="0">
                <a:latin typeface="Times New Roman" pitchFamily="18" charset="0"/>
                <a:cs typeface="Times New Roman" pitchFamily="18" charset="0"/>
              </a:rPr>
              <a:t> có </a:t>
            </a:r>
            <a:r>
              <a:rPr lang="en-US" sz="4000" dirty="0" err="1" smtClean="0">
                <a:latin typeface="Times New Roman" pitchFamily="18" charset="0"/>
                <a:cs typeface="Times New Roman" pitchFamily="18" charset="0"/>
              </a:rPr>
              <a:t>liên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quan</a:t>
            </a:r>
            <a:r>
              <a:rPr lang="en-US" sz="40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4236" y="748146"/>
            <a:ext cx="10764982" cy="4955203"/>
          </a:xfrm>
          <a:prstGeom prst="rect">
            <a:avLst/>
          </a:prstGeom>
          <a:noFill/>
        </p:spPr>
        <p:txBody>
          <a:bodyPr wrap="square" rtlCol="0">
            <a:spAutoFit/>
          </a:bodyPr>
          <a:lstStyle/>
          <a:p>
            <a:pPr algn="ctr"/>
            <a:r>
              <a:rPr lang="vi-VN" sz="4000" b="1" dirty="0" smtClean="0">
                <a:solidFill>
                  <a:srgbClr val="000099"/>
                </a:solidFill>
                <a:latin typeface="+mj-lt"/>
              </a:rPr>
              <a:t>Điều 313. Nghe, xem nội dung được ghi âm hoặc ghi hình có âm thanh</a:t>
            </a:r>
            <a:endParaRPr lang="vi-VN" sz="4000" dirty="0" smtClean="0">
              <a:solidFill>
                <a:srgbClr val="000099"/>
              </a:solidFill>
              <a:latin typeface="+mj-lt"/>
            </a:endParaRPr>
          </a:p>
          <a:p>
            <a:pPr algn="just"/>
            <a:endParaRPr lang="en-US" sz="4000" dirty="0" smtClean="0">
              <a:latin typeface="+mj-lt"/>
            </a:endParaRPr>
          </a:p>
          <a:p>
            <a:pPr algn="just"/>
            <a:r>
              <a:rPr lang="vi-VN" sz="4000" dirty="0" smtClean="0">
                <a:latin typeface="+mj-lt"/>
              </a:rPr>
              <a:t>Trường hợp </a:t>
            </a:r>
            <a:r>
              <a:rPr lang="en-US" sz="4000" dirty="0" smtClean="0">
                <a:latin typeface="+mj-lt"/>
              </a:rPr>
              <a:t>… </a:t>
            </a:r>
            <a:r>
              <a:rPr lang="vi-VN" sz="4000" dirty="0" smtClean="0">
                <a:latin typeface="+mj-lt"/>
              </a:rPr>
              <a:t>bị cáo tố cáo bị bức cung, dùng nhục hình, Hội đồng xét xử quyết định việc cho nghe, xem nội dung được ghi âm hoặc ghi hình có âm thanh liên quan tại phiên tòa.</a:t>
            </a:r>
          </a:p>
          <a:p>
            <a:r>
              <a:rPr lang="vi-VN" dirty="0" smtClean="0"/>
              <a:t/>
            </a:r>
            <a:br>
              <a:rPr lang="vi-VN" dirty="0" smtClean="0"/>
            </a:b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9710" y="775855"/>
            <a:ext cx="10723418" cy="6186309"/>
          </a:xfrm>
          <a:prstGeom prst="rect">
            <a:avLst/>
          </a:prstGeom>
          <a:noFill/>
        </p:spPr>
        <p:txBody>
          <a:bodyPr wrap="square" rtlCol="0">
            <a:spAutoFit/>
          </a:bodyPr>
          <a:lstStyle/>
          <a:p>
            <a:pPr algn="ctr"/>
            <a:r>
              <a:rPr lang="en-US" sz="4000" b="1" dirty="0" err="1" smtClean="0">
                <a:solidFill>
                  <a:srgbClr val="FF0000"/>
                </a:solidFill>
                <a:latin typeface="Times New Roman" pitchFamily="18" charset="0"/>
                <a:cs typeface="Times New Roman" pitchFamily="18" charset="0"/>
              </a:rPr>
              <a:t>Luật</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Tổ</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chức</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cơ</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quan</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điều</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tra</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hình</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sự</a:t>
            </a:r>
            <a:r>
              <a:rPr lang="en-US" sz="4000" b="1" dirty="0" smtClean="0">
                <a:solidFill>
                  <a:srgbClr val="FF0000"/>
                </a:solidFill>
                <a:latin typeface="Times New Roman" pitchFamily="18" charset="0"/>
                <a:cs typeface="Times New Roman" pitchFamily="18" charset="0"/>
              </a:rPr>
              <a:t> </a:t>
            </a:r>
            <a:r>
              <a:rPr lang="en-US" sz="4000" b="1" dirty="0" smtClean="0">
                <a:solidFill>
                  <a:srgbClr val="FF0000"/>
                </a:solidFill>
                <a:latin typeface="Times New Roman" pitchFamily="18" charset="0"/>
                <a:cs typeface="Times New Roman" pitchFamily="18" charset="0"/>
              </a:rPr>
              <a:t>2015,</a:t>
            </a:r>
          </a:p>
          <a:p>
            <a:pPr algn="ctr"/>
            <a:r>
              <a:rPr lang="en-US" sz="4000" b="1" dirty="0" err="1" smtClean="0">
                <a:solidFill>
                  <a:srgbClr val="FF0000"/>
                </a:solidFill>
                <a:latin typeface="Times New Roman" pitchFamily="18" charset="0"/>
                <a:cs typeface="Times New Roman" pitchFamily="18" charset="0"/>
              </a:rPr>
              <a:t>sửa</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đổi</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bổ</a:t>
            </a:r>
            <a:r>
              <a:rPr lang="en-US" sz="4000" b="1" dirty="0" smtClean="0">
                <a:solidFill>
                  <a:srgbClr val="FF0000"/>
                </a:solidFill>
                <a:latin typeface="Times New Roman" pitchFamily="18" charset="0"/>
                <a:cs typeface="Times New Roman" pitchFamily="18" charset="0"/>
              </a:rPr>
              <a:t> sung </a:t>
            </a:r>
            <a:r>
              <a:rPr lang="en-US" sz="4000" b="1" dirty="0" err="1" smtClean="0">
                <a:solidFill>
                  <a:srgbClr val="FF0000"/>
                </a:solidFill>
                <a:latin typeface="Times New Roman" pitchFamily="18" charset="0"/>
                <a:cs typeface="Times New Roman" pitchFamily="18" charset="0"/>
              </a:rPr>
              <a:t>năm</a:t>
            </a:r>
            <a:r>
              <a:rPr lang="en-US" sz="4000" b="1" dirty="0" smtClean="0">
                <a:solidFill>
                  <a:srgbClr val="FF0000"/>
                </a:solidFill>
                <a:latin typeface="Times New Roman" pitchFamily="18" charset="0"/>
                <a:cs typeface="Times New Roman" pitchFamily="18" charset="0"/>
              </a:rPr>
              <a:t> 2021</a:t>
            </a:r>
            <a:r>
              <a:rPr lang="en-US" sz="4000" b="1" dirty="0" smtClean="0">
                <a:solidFill>
                  <a:srgbClr val="FF0000"/>
                </a:solidFill>
                <a:latin typeface="Times New Roman" pitchFamily="18" charset="0"/>
                <a:cs typeface="Times New Roman" pitchFamily="18" charset="0"/>
              </a:rPr>
              <a:t>:</a:t>
            </a:r>
            <a:endParaRPr lang="en-US" sz="4000" b="1" dirty="0" smtClean="0">
              <a:solidFill>
                <a:srgbClr val="FF0000"/>
              </a:solidFill>
              <a:latin typeface="Times New Roman" pitchFamily="18" charset="0"/>
              <a:cs typeface="Times New Roman" pitchFamily="18" charset="0"/>
            </a:endParaRPr>
          </a:p>
          <a:p>
            <a:pPr algn="just"/>
            <a:endParaRPr lang="en-US" sz="4000" b="1" dirty="0" smtClean="0">
              <a:latin typeface="Times New Roman" pitchFamily="18" charset="0"/>
              <a:cs typeface="Times New Roman" pitchFamily="18" charset="0"/>
            </a:endParaRPr>
          </a:p>
          <a:p>
            <a:pPr algn="just"/>
            <a:r>
              <a:rPr lang="vi-VN" sz="4000" b="1" dirty="0" smtClean="0">
                <a:solidFill>
                  <a:srgbClr val="000099"/>
                </a:solidFill>
                <a:latin typeface="Times New Roman" pitchFamily="18" charset="0"/>
                <a:cs typeface="Times New Roman" pitchFamily="18" charset="0"/>
              </a:rPr>
              <a:t>Điều 14.</a:t>
            </a:r>
            <a:r>
              <a:rPr lang="vi-VN" sz="4000" dirty="0" smtClean="0">
                <a:solidFill>
                  <a:srgbClr val="000099"/>
                </a:solidFill>
                <a:latin typeface="Times New Roman" pitchFamily="18" charset="0"/>
                <a:cs typeface="Times New Roman" pitchFamily="18" charset="0"/>
              </a:rPr>
              <a:t> </a:t>
            </a:r>
            <a:r>
              <a:rPr lang="vi-VN" sz="4000" b="1" dirty="0" smtClean="0">
                <a:solidFill>
                  <a:srgbClr val="000099"/>
                </a:solidFill>
                <a:latin typeface="Times New Roman" pitchFamily="18" charset="0"/>
                <a:cs typeface="Times New Roman" pitchFamily="18" charset="0"/>
              </a:rPr>
              <a:t>Những hành vi bị nghiêm cấm</a:t>
            </a:r>
            <a:endParaRPr lang="vi-VN" sz="4000" dirty="0" smtClean="0">
              <a:solidFill>
                <a:srgbClr val="000099"/>
              </a:solidFill>
              <a:latin typeface="Times New Roman" pitchFamily="18" charset="0"/>
              <a:cs typeface="Times New Roman" pitchFamily="18" charset="0"/>
            </a:endParaRPr>
          </a:p>
          <a:p>
            <a:pPr algn="just"/>
            <a:r>
              <a:rPr lang="en-US" sz="4000" dirty="0" err="1" smtClean="0">
                <a:latin typeface="Times New Roman" pitchFamily="18" charset="0"/>
                <a:cs typeface="Times New Roman" pitchFamily="18" charset="0"/>
              </a:rPr>
              <a:t>Khoản</a:t>
            </a:r>
            <a:r>
              <a:rPr lang="en-US" sz="4000" dirty="0" smtClean="0">
                <a:latin typeface="Times New Roman" pitchFamily="18" charset="0"/>
                <a:cs typeface="Times New Roman" pitchFamily="18" charset="0"/>
              </a:rPr>
              <a:t> 2.</a:t>
            </a:r>
            <a:r>
              <a:rPr lang="vi-VN" sz="4000" dirty="0" smtClean="0">
                <a:latin typeface="Times New Roman" pitchFamily="18" charset="0"/>
                <a:cs typeface="Times New Roman" pitchFamily="18" charset="0"/>
              </a:rPr>
              <a:t> Bức cung, dùng nhục hình và các hình thức tra tấn hoặc đối xử, trừng phạt tàn bạo, vô nhân đạo, hạ nhục con </a:t>
            </a:r>
            <a:r>
              <a:rPr lang="vi-VN" sz="4000" dirty="0" smtClean="0">
                <a:latin typeface="Times New Roman" pitchFamily="18" charset="0"/>
                <a:cs typeface="Times New Roman" pitchFamily="18" charset="0"/>
              </a:rPr>
              <a:t>người</a:t>
            </a:r>
            <a:r>
              <a:rPr lang="vi-VN" sz="4000" dirty="0">
                <a:latin typeface="Times New Roman" panose="02020603050405020304" pitchFamily="18" charset="0"/>
                <a:cs typeface="Times New Roman" panose="02020603050405020304" pitchFamily="18" charset="0"/>
              </a:rPr>
              <a:t> hay bất kỳ hình thức nào khác xâm phạm quyền và lợi ích hợp pháp của cơ quan, tổ chức, cá nhân.</a:t>
            </a:r>
            <a:endParaRPr lang="en-US" sz="4000" dirty="0" smtClean="0">
              <a:latin typeface="Times New Roman" pitchFamily="18" charset="0"/>
              <a:cs typeface="Times New Roman" pitchFamily="18" charset="0"/>
            </a:endParaRPr>
          </a:p>
          <a:p>
            <a:pPr algn="just"/>
            <a:r>
              <a:rPr lang="vi-VN" dirty="0" smtClean="0"/>
              <a:t/>
            </a:r>
            <a:br>
              <a:rPr lang="vi-VN"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blinds(horizontal)">
                                      <p:cBhvr>
                                        <p:cTn id="7" dur="500"/>
                                        <p:tgtEl>
                                          <p:spTgt spid="4">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blinds(horizontal)">
                                      <p:cBhvr>
                                        <p:cTn id="10" dur="500"/>
                                        <p:tgtEl>
                                          <p:spTgt spid="4">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Effect transition="in" filter="blinds(horizontal)">
                                      <p:cBhvr>
                                        <p:cTn id="13"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52055" y="1392382"/>
            <a:ext cx="10702636" cy="707886"/>
          </a:xfrm>
          <a:prstGeom prst="rect">
            <a:avLst/>
          </a:prstGeom>
          <a:noFill/>
        </p:spPr>
        <p:txBody>
          <a:bodyPr wrap="square" rtlCol="0">
            <a:spAutoFit/>
          </a:bodyPr>
          <a:lstStyle/>
          <a:p>
            <a:pPr algn="ctr"/>
            <a:r>
              <a:rPr lang="en-US" sz="4000" b="1" dirty="0" err="1" smtClean="0">
                <a:solidFill>
                  <a:srgbClr val="FF0000"/>
                </a:solidFill>
                <a:latin typeface="Times New Roman" panose="02020603050405020304" pitchFamily="18" charset="0"/>
                <a:cs typeface="Times New Roman" panose="02020603050405020304" pitchFamily="18" charset="0"/>
              </a:rPr>
              <a:t>Bộ</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luật</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hình</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sự</a:t>
            </a:r>
            <a:r>
              <a:rPr lang="en-US" sz="4000" b="1" dirty="0" smtClean="0">
                <a:solidFill>
                  <a:srgbClr val="FF0000"/>
                </a:solidFill>
                <a:latin typeface="Times New Roman" panose="02020603050405020304" pitchFamily="18" charset="0"/>
                <a:cs typeface="Times New Roman" panose="02020603050405020304" pitchFamily="18" charset="0"/>
              </a:rPr>
              <a:t> 2015, </a:t>
            </a:r>
            <a:r>
              <a:rPr lang="en-US" sz="4000" b="1" dirty="0" err="1" smtClean="0">
                <a:solidFill>
                  <a:srgbClr val="FF0000"/>
                </a:solidFill>
                <a:latin typeface="Times New Roman" panose="02020603050405020304" pitchFamily="18" charset="0"/>
                <a:cs typeface="Times New Roman" panose="02020603050405020304" pitchFamily="18" charset="0"/>
              </a:rPr>
              <a:t>sửa</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đổi</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bổ</a:t>
            </a:r>
            <a:r>
              <a:rPr lang="en-US" sz="4000" b="1" dirty="0" smtClean="0">
                <a:solidFill>
                  <a:srgbClr val="FF0000"/>
                </a:solidFill>
                <a:latin typeface="Times New Roman" panose="02020603050405020304" pitchFamily="18" charset="0"/>
                <a:cs typeface="Times New Roman" panose="02020603050405020304" pitchFamily="18" charset="0"/>
              </a:rPr>
              <a:t> sung 2017</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5018" y="852055"/>
            <a:ext cx="10848109" cy="5262979"/>
          </a:xfrm>
          <a:prstGeom prst="rect">
            <a:avLst/>
          </a:prstGeom>
          <a:noFill/>
        </p:spPr>
        <p:txBody>
          <a:bodyPr wrap="square" rtlCol="0">
            <a:spAutoFit/>
          </a:bodyPr>
          <a:lstStyle/>
          <a:p>
            <a:pPr algn="ctr"/>
            <a:r>
              <a:rPr lang="vi-VN" sz="3200" dirty="0" smtClean="0">
                <a:solidFill>
                  <a:srgbClr val="6600FF"/>
                </a:solidFill>
              </a:rPr>
              <a:t>Về sự kiện này, trên báo Nhân </a:t>
            </a:r>
            <a:r>
              <a:rPr lang="en-US" sz="3200" dirty="0" smtClean="0">
                <a:solidFill>
                  <a:srgbClr val="6600FF"/>
                </a:solidFill>
              </a:rPr>
              <a:t>d</a:t>
            </a:r>
            <a:r>
              <a:rPr lang="vi-VN" sz="3200" dirty="0" smtClean="0">
                <a:solidFill>
                  <a:srgbClr val="6600FF"/>
                </a:solidFill>
              </a:rPr>
              <a:t>ân (cơ quan ngôn luận của Đảng CSVN) đăng toàn văn như sau:</a:t>
            </a:r>
            <a:r>
              <a:rPr lang="vi-VN" sz="3200" dirty="0" smtClean="0"/>
              <a:t/>
            </a:r>
            <a:br>
              <a:rPr lang="vi-VN" sz="3200" dirty="0" smtClean="0"/>
            </a:br>
            <a:r>
              <a:rPr lang="vi-VN" sz="3200" i="1" dirty="0" smtClean="0"/>
              <a:t/>
            </a:r>
            <a:br>
              <a:rPr lang="vi-VN" sz="3200" i="1" dirty="0" smtClean="0"/>
            </a:br>
            <a:r>
              <a:rPr lang="vi-VN" sz="4000" i="1" dirty="0" smtClean="0">
                <a:solidFill>
                  <a:srgbClr val="FF0000"/>
                </a:solidFill>
              </a:rPr>
              <a:t>"Ðây là văn kiện quốc tế quan trọng về quyền con người, nhằm ngăn ngừa các hành vi tra tấn, đồng thời tăng cường công tác thông tin, tuyên truyền để nâng cao nhận thức, thúc đẩy xây dựng các cơ chế bảo vệ nạn nhân và tăng cường hợp tác quốc tế trong lĩnh vực này</a:t>
            </a:r>
            <a:r>
              <a:rPr lang="en-US" sz="4000" i="1" dirty="0" smtClean="0">
                <a:solidFill>
                  <a:srgbClr val="FF0000"/>
                </a:solidFill>
              </a:rPr>
              <a:t>”</a:t>
            </a:r>
            <a:r>
              <a:rPr lang="vi-VN" sz="4000" i="1" dirty="0" smtClean="0">
                <a:solidFill>
                  <a:srgbClr val="FF0000"/>
                </a:solidFill>
              </a:rPr>
              <a:t>.</a:t>
            </a:r>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0980" y="527428"/>
            <a:ext cx="10799379" cy="5293757"/>
          </a:xfrm>
          <a:prstGeom prst="rect">
            <a:avLst/>
          </a:prstGeom>
          <a:noFill/>
        </p:spPr>
        <p:txBody>
          <a:bodyPr wrap="square" rtlCol="0">
            <a:spAutoFit/>
          </a:bodyPr>
          <a:lstStyle/>
          <a:p>
            <a:pPr algn="ctr"/>
            <a:r>
              <a:rPr lang="vi-VN" sz="4000" b="1" dirty="0" smtClean="0">
                <a:solidFill>
                  <a:srgbClr val="000099"/>
                </a:solidFill>
                <a:latin typeface="+mj-lt"/>
              </a:rPr>
              <a:t>Điều 157. Tội bắt, giữ hoặc giam người </a:t>
            </a:r>
            <a:endParaRPr lang="en-US" sz="4000" b="1" dirty="0" smtClean="0">
              <a:solidFill>
                <a:srgbClr val="000099"/>
              </a:solidFill>
              <a:latin typeface="+mj-lt"/>
            </a:endParaRPr>
          </a:p>
          <a:p>
            <a:pPr algn="ctr"/>
            <a:r>
              <a:rPr lang="en-US" sz="4000" b="1" dirty="0" smtClean="0">
                <a:solidFill>
                  <a:srgbClr val="000099"/>
                </a:solidFill>
                <a:latin typeface="Times New Roman" panose="02020603050405020304" pitchFamily="18" charset="0"/>
                <a:cs typeface="Times New Roman" panose="02020603050405020304" pitchFamily="18" charset="0"/>
              </a:rPr>
              <a:t> </a:t>
            </a:r>
            <a:r>
              <a:rPr lang="en-US" sz="4000" b="1" dirty="0" err="1" smtClean="0">
                <a:solidFill>
                  <a:srgbClr val="000099"/>
                </a:solidFill>
                <a:latin typeface="Times New Roman" panose="02020603050405020304" pitchFamily="18" charset="0"/>
                <a:cs typeface="Times New Roman" panose="02020603050405020304" pitchFamily="18" charset="0"/>
              </a:rPr>
              <a:t>trái</a:t>
            </a:r>
            <a:r>
              <a:rPr lang="en-US" sz="4000" b="1" dirty="0" smtClean="0">
                <a:solidFill>
                  <a:srgbClr val="000099"/>
                </a:solidFill>
                <a:latin typeface="Times New Roman" panose="02020603050405020304" pitchFamily="18" charset="0"/>
                <a:cs typeface="Times New Roman" panose="02020603050405020304" pitchFamily="18" charset="0"/>
              </a:rPr>
              <a:t> </a:t>
            </a:r>
            <a:r>
              <a:rPr lang="vi-VN" sz="4000" b="1" dirty="0" smtClean="0">
                <a:solidFill>
                  <a:srgbClr val="000099"/>
                </a:solidFill>
                <a:latin typeface="+mj-lt"/>
              </a:rPr>
              <a:t>pháp </a:t>
            </a:r>
            <a:r>
              <a:rPr lang="vi-VN" sz="4000" b="1" dirty="0" smtClean="0">
                <a:solidFill>
                  <a:srgbClr val="000099"/>
                </a:solidFill>
                <a:latin typeface="+mj-lt"/>
              </a:rPr>
              <a:t>luật</a:t>
            </a:r>
            <a:endParaRPr lang="en-US" sz="4000" b="1" dirty="0" smtClean="0">
              <a:solidFill>
                <a:srgbClr val="000099"/>
              </a:solidFill>
              <a:latin typeface="+mj-lt"/>
            </a:endParaRPr>
          </a:p>
          <a:p>
            <a:pPr algn="ctr"/>
            <a:endParaRPr lang="en-US" sz="4000" dirty="0" smtClean="0">
              <a:solidFill>
                <a:srgbClr val="000099"/>
              </a:solidFill>
              <a:latin typeface="+mj-lt"/>
            </a:endParaRPr>
          </a:p>
          <a:p>
            <a:pPr algn="just"/>
            <a:r>
              <a:rPr lang="vi-VN" sz="4000" dirty="0" smtClean="0">
                <a:latin typeface="+mj-lt"/>
              </a:rPr>
              <a:t>3. Phạm tội thuộc một trong các trường hợp sau đây, thì bị phạt tù t</a:t>
            </a:r>
            <a:r>
              <a:rPr lang="en-US" sz="4000" dirty="0" smtClean="0">
                <a:latin typeface="+mj-lt"/>
              </a:rPr>
              <a:t>ừ </a:t>
            </a:r>
            <a:r>
              <a:rPr lang="vi-VN" sz="4000" dirty="0" smtClean="0">
                <a:latin typeface="+mj-lt"/>
              </a:rPr>
              <a:t>05 năm đến 12 năm:</a:t>
            </a:r>
            <a:endParaRPr lang="en-US" sz="4000" dirty="0" smtClean="0">
              <a:latin typeface="+mj-lt"/>
            </a:endParaRPr>
          </a:p>
          <a:p>
            <a:pPr algn="just"/>
            <a:r>
              <a:rPr lang="vi-VN" sz="4000" dirty="0" smtClean="0">
                <a:latin typeface="+mj-lt"/>
              </a:rPr>
              <a:t>b) Tra tấn, đối xử hoặc trừng phạt tàn bạo, vô nhân đạo hoặc hạ nhục nhân phẩm của người bị bắt, giữ, giam;</a:t>
            </a:r>
            <a:endParaRPr lang="en-US" sz="4000" dirty="0" smtClean="0">
              <a:latin typeface="+mj-lt"/>
            </a:endParaRP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2510" y="720197"/>
            <a:ext cx="10752083" cy="4093428"/>
          </a:xfrm>
          <a:prstGeom prst="rect">
            <a:avLst/>
          </a:prstGeom>
          <a:noFill/>
        </p:spPr>
        <p:txBody>
          <a:bodyPr wrap="square" rtlCol="0">
            <a:spAutoFit/>
          </a:bodyPr>
          <a:lstStyle/>
          <a:p>
            <a:pPr algn="ctr"/>
            <a:r>
              <a:rPr lang="vi-VN" sz="3600" b="1" dirty="0" smtClean="0">
                <a:solidFill>
                  <a:srgbClr val="000099"/>
                </a:solidFill>
                <a:latin typeface="Times New Roman" pitchFamily="18" charset="0"/>
                <a:cs typeface="Times New Roman" pitchFamily="18" charset="0"/>
              </a:rPr>
              <a:t>Điều 373. Tội dùng nhục hình</a:t>
            </a:r>
            <a:endParaRPr lang="en-US" sz="3600" b="1" dirty="0" smtClean="0">
              <a:solidFill>
                <a:srgbClr val="000099"/>
              </a:solidFill>
              <a:latin typeface="Times New Roman" pitchFamily="18" charset="0"/>
              <a:cs typeface="Times New Roman" pitchFamily="18" charset="0"/>
            </a:endParaRPr>
          </a:p>
          <a:p>
            <a:pPr algn="ctr"/>
            <a:endParaRPr lang="vi-VN" sz="3600" dirty="0" smtClean="0">
              <a:solidFill>
                <a:srgbClr val="000099"/>
              </a:solidFill>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 </a:t>
            </a:r>
            <a:r>
              <a:rPr lang="vi-VN" sz="3600" dirty="0" smtClean="0">
                <a:latin typeface="Times New Roman" pitchFamily="18" charset="0"/>
                <a:cs typeface="Times New Roman" pitchFamily="18" charset="0"/>
              </a:rPr>
              <a:t>Bị phạt tù từ 06 tháng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đến</a:t>
            </a:r>
            <a:r>
              <a:rPr lang="vi-VN" sz="3600" dirty="0" smtClean="0">
                <a:latin typeface="Times New Roman" pitchFamily="18" charset="0"/>
                <a:cs typeface="Times New Roman" pitchFamily="18" charset="0"/>
              </a:rPr>
              <a:t> </a:t>
            </a:r>
            <a:r>
              <a:rPr lang="vi-VN" sz="3600" dirty="0">
                <a:latin typeface="Times New Roman" pitchFamily="18" charset="0"/>
                <a:cs typeface="Times New Roman" pitchFamily="18" charset="0"/>
              </a:rPr>
              <a:t>20 năm hoặc tù chung </a:t>
            </a:r>
            <a:r>
              <a:rPr lang="vi-VN" sz="3600" dirty="0" smtClean="0">
                <a:latin typeface="Times New Roman" pitchFamily="18" charset="0"/>
                <a:cs typeface="Times New Roman" pitchFamily="18" charset="0"/>
              </a:rPr>
              <a:t>thân</a:t>
            </a:r>
            <a:r>
              <a:rPr lang="en-US" sz="3600" dirty="0" smtClean="0">
                <a:latin typeface="Times New Roman" pitchFamily="18" charset="0"/>
                <a:cs typeface="Times New Roman" pitchFamily="18" charset="0"/>
              </a:rPr>
              <a:t>.</a:t>
            </a:r>
          </a:p>
          <a:p>
            <a:pPr algn="just"/>
            <a:r>
              <a:rPr lang="en-US" sz="3600" dirty="0" smtClean="0">
                <a:latin typeface="Times New Roman" pitchFamily="18" charset="0"/>
                <a:cs typeface="Times New Roman" pitchFamily="18" charset="0"/>
              </a:rPr>
              <a:t>- </a:t>
            </a:r>
            <a:r>
              <a:rPr lang="vi-VN" sz="3600" dirty="0" smtClean="0">
                <a:latin typeface="Times New Roman" pitchFamily="18" charset="0"/>
                <a:cs typeface="Times New Roman" pitchFamily="18" charset="0"/>
              </a:rPr>
              <a:t>Bị cấm </a:t>
            </a:r>
            <a:r>
              <a:rPr lang="vi-VN" sz="3600" dirty="0">
                <a:latin typeface="Times New Roman" pitchFamily="18" charset="0"/>
                <a:cs typeface="Times New Roman" pitchFamily="18" charset="0"/>
              </a:rPr>
              <a:t>đảm nhiệm chức vụ nhất định từ 01 năm đến 05 năm</a:t>
            </a:r>
            <a:r>
              <a:rPr lang="vi-VN" sz="3600" dirty="0"/>
              <a:t>.</a:t>
            </a:r>
          </a:p>
          <a:p>
            <a:pPr algn="just"/>
            <a:endParaRPr lang="en-US" sz="3600" dirty="0" smtClean="0">
              <a:latin typeface="Times New Roman" pitchFamily="18" charset="0"/>
              <a:cs typeface="Times New Roman" pitchFamily="18" charset="0"/>
            </a:endParaRPr>
          </a:p>
          <a:p>
            <a:pPr algn="just"/>
            <a:r>
              <a:rPr lang="vi-VN" dirty="0" smtClean="0"/>
              <a:t/>
            </a:r>
            <a:br>
              <a:rPr lang="vi-VN" dirty="0" smtClean="0"/>
            </a:b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8147" y="682217"/>
            <a:ext cx="10848108" cy="4678204"/>
          </a:xfrm>
          <a:prstGeom prst="rect">
            <a:avLst/>
          </a:prstGeom>
          <a:noFill/>
        </p:spPr>
        <p:txBody>
          <a:bodyPr wrap="square" rtlCol="0">
            <a:spAutoFit/>
          </a:bodyPr>
          <a:lstStyle/>
          <a:p>
            <a:pPr algn="ctr"/>
            <a:r>
              <a:rPr lang="vi-VN" sz="4000" b="1" dirty="0" smtClean="0">
                <a:solidFill>
                  <a:srgbClr val="000099"/>
                </a:solidFill>
                <a:latin typeface="Times New Roman" pitchFamily="18" charset="0"/>
                <a:cs typeface="Times New Roman" pitchFamily="18" charset="0"/>
              </a:rPr>
              <a:t>Điều 374. Tội bức cung</a:t>
            </a:r>
            <a:endParaRPr lang="en-US" sz="4000" b="1" dirty="0" smtClean="0">
              <a:solidFill>
                <a:srgbClr val="000099"/>
              </a:solidFill>
              <a:latin typeface="Times New Roman" pitchFamily="18" charset="0"/>
              <a:cs typeface="Times New Roman" pitchFamily="18" charset="0"/>
            </a:endParaRPr>
          </a:p>
          <a:p>
            <a:pPr algn="just"/>
            <a:endParaRPr lang="vi-VN" sz="4000" dirty="0" smtClean="0">
              <a:solidFill>
                <a:srgbClr val="000099"/>
              </a:solidFill>
              <a:latin typeface="Times New Roman" pitchFamily="18" charset="0"/>
              <a:cs typeface="Times New Roman" pitchFamily="18" charset="0"/>
            </a:endParaRPr>
          </a:p>
          <a:p>
            <a:pPr algn="just"/>
            <a:r>
              <a:rPr lang="vi-VN" sz="4000" dirty="0" smtClean="0">
                <a:latin typeface="Times New Roman" pitchFamily="18" charset="0"/>
                <a:cs typeface="Times New Roman" pitchFamily="18" charset="0"/>
              </a:rPr>
              <a:t>2. Phạm tội thuộc một trong những trường hợp sau đây, thì bị phạt tù từ 02 năm đến 07 năm:</a:t>
            </a:r>
          </a:p>
          <a:p>
            <a:pPr algn="just"/>
            <a:r>
              <a:rPr lang="vi-VN" sz="4000" dirty="0" smtClean="0">
                <a:latin typeface="Times New Roman" pitchFamily="18" charset="0"/>
                <a:cs typeface="Times New Roman" pitchFamily="18" charset="0"/>
              </a:rPr>
              <a:t>d) Dùng nhục hình hoặc đối xử tàn bạo, hạ nhục nhân phẩm người bị lấy lời khai, người bị hỏi cung;</a:t>
            </a:r>
          </a:p>
          <a:p>
            <a:r>
              <a:rPr lang="vi-VN" sz="4000" dirty="0" smtClean="0">
                <a:latin typeface="Times New Roman" pitchFamily="18" charset="0"/>
                <a:cs typeface="Times New Roman" pitchFamily="18" charset="0"/>
              </a:rPr>
              <a:t> </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2526" y="1491916"/>
            <a:ext cx="10539663" cy="707886"/>
          </a:xfrm>
          <a:prstGeom prst="rect">
            <a:avLst/>
          </a:prstGeom>
          <a:noFill/>
        </p:spPr>
        <p:txBody>
          <a:bodyPr wrap="square" rtlCol="0">
            <a:spAutoFit/>
          </a:bodyPr>
          <a:lstStyle/>
          <a:p>
            <a:pPr algn="ctr"/>
            <a:r>
              <a:rPr lang="en-US" sz="4000" b="1" dirty="0" smtClean="0">
                <a:solidFill>
                  <a:srgbClr val="FF0000"/>
                </a:solidFill>
                <a:latin typeface="Times New Roman" panose="02020603050405020304" pitchFamily="18" charset="0"/>
                <a:cs typeface="Times New Roman" panose="02020603050405020304" pitchFamily="18" charset="0"/>
              </a:rPr>
              <a:t>BỘ LUẬT DÂN SỰ NĂM 2015:</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148386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7095" y="609600"/>
            <a:ext cx="11454063" cy="6278642"/>
          </a:xfrm>
          <a:prstGeom prst="rect">
            <a:avLst/>
          </a:prstGeom>
          <a:noFill/>
        </p:spPr>
        <p:txBody>
          <a:bodyPr wrap="square" rtlCol="0">
            <a:spAutoFit/>
          </a:bodyPr>
          <a:lstStyle/>
          <a:p>
            <a:pPr algn="just"/>
            <a:r>
              <a:rPr lang="en-US" sz="3200" dirty="0" smtClean="0">
                <a:solidFill>
                  <a:srgbClr val="0033CC"/>
                </a:solidFill>
                <a:latin typeface="Times New Roman" panose="02020603050405020304" pitchFamily="18" charset="0"/>
                <a:cs typeface="Times New Roman" panose="02020603050405020304" pitchFamily="18" charset="0"/>
              </a:rPr>
              <a:t>- </a:t>
            </a:r>
            <a:r>
              <a:rPr lang="en-US" sz="3200" dirty="0" err="1" smtClean="0">
                <a:solidFill>
                  <a:srgbClr val="0033CC"/>
                </a:solidFill>
                <a:latin typeface="Times New Roman" panose="02020603050405020304" pitchFamily="18" charset="0"/>
                <a:cs typeface="Times New Roman" panose="02020603050405020304" pitchFamily="18" charset="0"/>
              </a:rPr>
              <a:t>Quy</a:t>
            </a:r>
            <a:r>
              <a:rPr lang="en-US" sz="3200" dirty="0" smtClean="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định</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quyền</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sống</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quyền</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được</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bảo</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đảm</a:t>
            </a:r>
            <a:r>
              <a:rPr lang="en-US" sz="3200" dirty="0">
                <a:solidFill>
                  <a:srgbClr val="0033CC"/>
                </a:solidFill>
                <a:latin typeface="Times New Roman" panose="02020603050405020304" pitchFamily="18" charset="0"/>
                <a:cs typeface="Times New Roman" panose="02020603050405020304" pitchFamily="18" charset="0"/>
              </a:rPr>
              <a:t> an </a:t>
            </a:r>
            <a:r>
              <a:rPr lang="en-US" sz="3200" dirty="0" err="1">
                <a:solidFill>
                  <a:srgbClr val="0033CC"/>
                </a:solidFill>
                <a:latin typeface="Times New Roman" panose="02020603050405020304" pitchFamily="18" charset="0"/>
                <a:cs typeface="Times New Roman" panose="02020603050405020304" pitchFamily="18" charset="0"/>
              </a:rPr>
              <a:t>toàn</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về</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tính</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mạng</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sức</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khỏe</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thân</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thể</a:t>
            </a:r>
            <a:r>
              <a:rPr lang="en-US" sz="3200" dirty="0" smtClean="0">
                <a:solidFill>
                  <a:srgbClr val="0033CC"/>
                </a:solidFill>
                <a:latin typeface="Times New Roman" panose="02020603050405020304" pitchFamily="18" charset="0"/>
                <a:cs typeface="Times New Roman" panose="02020603050405020304" pitchFamily="18" charset="0"/>
              </a:rPr>
              <a:t>:</a:t>
            </a:r>
          </a:p>
          <a:p>
            <a:pPr algn="just"/>
            <a:endParaRPr lang="pt-BR" sz="1400" dirty="0" smtClean="0">
              <a:latin typeface="Times New Roman" panose="02020603050405020304" pitchFamily="18" charset="0"/>
              <a:cs typeface="Times New Roman" panose="02020603050405020304" pitchFamily="18" charset="0"/>
            </a:endParaRPr>
          </a:p>
          <a:p>
            <a:pPr algn="just"/>
            <a:r>
              <a:rPr lang="pt-BR" sz="3200" dirty="0" smtClean="0">
                <a:latin typeface="Times New Roman" panose="02020603050405020304" pitchFamily="18" charset="0"/>
                <a:cs typeface="Times New Roman" panose="02020603050405020304" pitchFamily="18" charset="0"/>
              </a:rPr>
              <a:t>+ </a:t>
            </a:r>
            <a:r>
              <a:rPr lang="pt-BR" sz="3200" dirty="0">
                <a:latin typeface="Times New Roman" panose="02020603050405020304" pitchFamily="18" charset="0"/>
                <a:cs typeface="Times New Roman" panose="02020603050405020304" pitchFamily="18" charset="0"/>
              </a:rPr>
              <a:t>Cá nhân có quyền sống, </a:t>
            </a:r>
            <a:r>
              <a:rPr lang="vi-VN" sz="3200" dirty="0">
                <a:latin typeface="Times New Roman" panose="02020603050405020304" pitchFamily="18" charset="0"/>
                <a:cs typeface="Times New Roman" panose="02020603050405020304" pitchFamily="18" charset="0"/>
              </a:rPr>
              <a:t>quyền bất khả xâm phạm về </a:t>
            </a:r>
            <a:r>
              <a:rPr lang="en-US" sz="3200" dirty="0" err="1">
                <a:latin typeface="Times New Roman" panose="02020603050405020304" pitchFamily="18" charset="0"/>
                <a:cs typeface="Times New Roman" panose="02020603050405020304" pitchFamily="18" charset="0"/>
              </a:rPr>
              <a:t>tính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mạng</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thân thể</a:t>
            </a:r>
            <a:r>
              <a:rPr lang="pt-BR" sz="3200" dirty="0">
                <a:latin typeface="Times New Roman" panose="02020603050405020304" pitchFamily="18" charset="0"/>
                <a:cs typeface="Times New Roman" panose="02020603050405020304" pitchFamily="18" charset="0"/>
              </a:rPr>
              <a:t>, quyền được pháp luật bảo hộ về sức khỏe. Không ai bị tước đoạt tính mạng trái luật</a:t>
            </a:r>
            <a:r>
              <a:rPr lang="pt-BR" sz="3200" dirty="0" smtClean="0">
                <a:latin typeface="Times New Roman" panose="02020603050405020304" pitchFamily="18" charset="0"/>
                <a:cs typeface="Times New Roman" panose="02020603050405020304" pitchFamily="18" charset="0"/>
              </a:rPr>
              <a:t>.</a:t>
            </a:r>
          </a:p>
          <a:p>
            <a:pPr algn="just"/>
            <a:endParaRPr lang="pt-BR" sz="1400" dirty="0" smtClean="0">
              <a:latin typeface="Times New Roman" panose="02020603050405020304" pitchFamily="18" charset="0"/>
              <a:cs typeface="Times New Roman" panose="02020603050405020304" pitchFamily="18" charset="0"/>
            </a:endParaRPr>
          </a:p>
          <a:p>
            <a:pPr algn="just"/>
            <a:r>
              <a:rPr lang="pt-BR" sz="3200" dirty="0" smtClean="0">
                <a:latin typeface="Times New Roman" panose="02020603050405020304" pitchFamily="18" charset="0"/>
                <a:cs typeface="Times New Roman" panose="02020603050405020304" pitchFamily="18" charset="0"/>
              </a:rPr>
              <a:t>+ </a:t>
            </a:r>
            <a:r>
              <a:rPr lang="pt-BR" sz="3200" dirty="0">
                <a:latin typeface="Times New Roman" panose="02020603050405020304" pitchFamily="18" charset="0"/>
                <a:cs typeface="Times New Roman" panose="02020603050405020304" pitchFamily="18" charset="0"/>
              </a:rPr>
              <a:t>Việc gây mê, mổ, cắt bỏ, cấy ghép mô, bộ phận cơ thể người; thực hiện kỹ thuật, phương pháp khám, chữa bệnh mới trên cơ thể người; thử nghiệm y học, dược học, khoa học hay bất cứ hình thức thử nghiệm nào khác trên cơ thể người phải được sự đồng ý của người đó và phải được tổ chức có thẩm quyền thực hiện.</a:t>
            </a:r>
            <a:endParaRPr lang="en-US" sz="3200" dirty="0">
              <a:latin typeface="Times New Roman" panose="02020603050405020304" pitchFamily="18" charset="0"/>
              <a:cs typeface="Times New Roman" panose="02020603050405020304" pitchFamily="18" charset="0"/>
            </a:endParaRPr>
          </a:p>
          <a:p>
            <a:endParaRPr lang="en-US" dirty="0"/>
          </a:p>
          <a:p>
            <a:endParaRPr lang="en-US" dirty="0"/>
          </a:p>
          <a:p>
            <a:endParaRPr lang="en-US" dirty="0"/>
          </a:p>
        </p:txBody>
      </p:sp>
    </p:spTree>
    <p:extLst>
      <p:ext uri="{BB962C8B-B14F-4D97-AF65-F5344CB8AC3E}">
        <p14:creationId xmlns:p14="http://schemas.microsoft.com/office/powerpoint/2010/main" val="976111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arn(inVertical)">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circle(in)">
                                      <p:cBhvr>
                                        <p:cTn id="12"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1896" y="1135670"/>
            <a:ext cx="11112200" cy="2215991"/>
          </a:xfrm>
          <a:prstGeom prst="rect">
            <a:avLst/>
          </a:prstGeom>
          <a:noFill/>
        </p:spPr>
        <p:txBody>
          <a:bodyPr wrap="square" rtlCol="0">
            <a:spAutoFit/>
          </a:bodyPr>
          <a:lstStyle/>
          <a:p>
            <a:pPr algn="just"/>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Quy</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định</a:t>
            </a:r>
            <a:r>
              <a:rPr lang="en-US" sz="4000" i="1"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quyền</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được</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bảo</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vệ</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danh</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dự</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nhân</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phẩm</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uy</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tín</a:t>
            </a:r>
            <a:r>
              <a:rPr lang="en-US" sz="4000" dirty="0">
                <a:solidFill>
                  <a:srgbClr val="0033CC"/>
                </a:solidFill>
                <a:latin typeface="Times New Roman" panose="02020603050405020304" pitchFamily="18" charset="0"/>
                <a:cs typeface="Times New Roman" panose="02020603050405020304" pitchFamily="18" charset="0"/>
              </a:rPr>
              <a:t>:</a:t>
            </a:r>
            <a:r>
              <a:rPr lang="en-US" sz="4000" b="1" dirty="0">
                <a:solidFill>
                  <a:srgbClr val="0033CC"/>
                </a:solidFill>
                <a:latin typeface="Times New Roman" panose="02020603050405020304" pitchFamily="18" charset="0"/>
                <a:cs typeface="Times New Roman" panose="02020603050405020304" pitchFamily="18" charset="0"/>
              </a:rPr>
              <a:t> </a:t>
            </a:r>
            <a:r>
              <a:rPr lang="pt-BR" sz="4000" dirty="0">
                <a:latin typeface="Times New Roman" panose="02020603050405020304" pitchFamily="18" charset="0"/>
                <a:cs typeface="Times New Roman" panose="02020603050405020304" pitchFamily="18" charset="0"/>
              </a:rPr>
              <a:t>Danh dự, nhân phẩm, uy tín của cá nhân là bất khả xâm phạm và được pháp luật bảo vệ.</a:t>
            </a:r>
            <a:endParaRPr lang="en-US" sz="4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365550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4044" y="1040524"/>
            <a:ext cx="10972524" cy="3139321"/>
          </a:xfrm>
          <a:prstGeom prst="rect">
            <a:avLst/>
          </a:prstGeom>
          <a:noFill/>
        </p:spPr>
        <p:txBody>
          <a:bodyPr wrap="square" rtlCol="0">
            <a:spAutoFit/>
          </a:bodyPr>
          <a:lstStyle/>
          <a:p>
            <a:pPr algn="just"/>
            <a:r>
              <a:rPr lang="pt-BR" sz="3600" dirty="0">
                <a:solidFill>
                  <a:srgbClr val="0033CC"/>
                </a:solidFill>
                <a:latin typeface="Times New Roman" panose="02020603050405020304" pitchFamily="18" charset="0"/>
                <a:cs typeface="Times New Roman" panose="02020603050405020304" pitchFamily="18" charset="0"/>
              </a:rPr>
              <a:t>- Quy định căn cứ phát sinh trách nhiệm bồi thường thiệt hại:</a:t>
            </a:r>
            <a:r>
              <a:rPr lang="pt-BR" sz="3600" b="1" dirty="0">
                <a:solidFill>
                  <a:srgbClr val="0033CC"/>
                </a:solidFill>
                <a:latin typeface="Times New Roman" panose="02020603050405020304" pitchFamily="18" charset="0"/>
                <a:cs typeface="Times New Roman" panose="02020603050405020304" pitchFamily="18" charset="0"/>
              </a:rPr>
              <a:t> </a:t>
            </a:r>
            <a:r>
              <a:rPr lang="pt-BR" sz="3600" dirty="0">
                <a:latin typeface="Times New Roman" panose="02020603050405020304" pitchFamily="18" charset="0"/>
                <a:cs typeface="Times New Roman" panose="02020603050405020304" pitchFamily="18" charset="0"/>
              </a:rPr>
              <a:t>Người nào có hành vi xâm phạm tính mạng, sức khoẻ, danh dự, nhân phẩm, uy tín... của người khác mà gây thiệt hại thì phải bồi thường, trừ trường hợp Bộ luật này, luật khác có liên quan quy định khác.</a:t>
            </a:r>
            <a:endParaRPr lang="en-US" sz="3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0480039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9811" y="689811"/>
            <a:ext cx="11008203" cy="4247317"/>
          </a:xfrm>
          <a:prstGeom prst="rect">
            <a:avLst/>
          </a:prstGeom>
          <a:noFill/>
        </p:spPr>
        <p:txBody>
          <a:bodyPr wrap="square" rtlCol="0">
            <a:spAutoFit/>
          </a:bodyPr>
          <a:lstStyle/>
          <a:p>
            <a:r>
              <a:rPr lang="pt-BR" sz="3600" dirty="0">
                <a:solidFill>
                  <a:srgbClr val="0033CC"/>
                </a:solidFill>
                <a:latin typeface="Times New Roman" panose="02020603050405020304" pitchFamily="18" charset="0"/>
                <a:cs typeface="Times New Roman" panose="02020603050405020304" pitchFamily="18" charset="0"/>
              </a:rPr>
              <a:t>- Quy định về thiệt hại do tính mạng bị xâm phạm:</a:t>
            </a:r>
            <a:endParaRPr lang="en-US" sz="3600" dirty="0">
              <a:solidFill>
                <a:srgbClr val="0033CC"/>
              </a:solidFill>
              <a:latin typeface="Times New Roman" panose="02020603050405020304" pitchFamily="18" charset="0"/>
              <a:cs typeface="Times New Roman" panose="02020603050405020304" pitchFamily="18" charset="0"/>
            </a:endParaRPr>
          </a:p>
          <a:p>
            <a:endParaRPr lang="pt-BR" sz="3600" dirty="0" smtClean="0">
              <a:latin typeface="Times New Roman" panose="02020603050405020304" pitchFamily="18" charset="0"/>
              <a:cs typeface="Times New Roman" panose="02020603050405020304" pitchFamily="18" charset="0"/>
            </a:endParaRPr>
          </a:p>
          <a:p>
            <a:pPr algn="just"/>
            <a:r>
              <a:rPr lang="pt-BR" sz="3600" dirty="0" smtClean="0">
                <a:latin typeface="Times New Roman" panose="02020603050405020304" pitchFamily="18" charset="0"/>
                <a:cs typeface="Times New Roman" panose="02020603050405020304" pitchFamily="18" charset="0"/>
              </a:rPr>
              <a:t>+ </a:t>
            </a:r>
            <a:r>
              <a:rPr lang="pt-BR" sz="3600" dirty="0">
                <a:latin typeface="Times New Roman" panose="02020603050405020304" pitchFamily="18" charset="0"/>
                <a:cs typeface="Times New Roman" panose="02020603050405020304" pitchFamily="18" charset="0"/>
              </a:rPr>
              <a:t>Thiệt hại do tính mạng bị xâm phạm bao gồm</a:t>
            </a:r>
            <a:r>
              <a:rPr lang="pt-BR" sz="3600" dirty="0" smtClean="0">
                <a:latin typeface="Times New Roman" panose="02020603050405020304" pitchFamily="18" charset="0"/>
                <a:cs typeface="Times New Roman" panose="02020603050405020304" pitchFamily="18" charset="0"/>
              </a:rPr>
              <a:t>: </a:t>
            </a:r>
            <a:r>
              <a:rPr lang="pt-BR" sz="3600" dirty="0">
                <a:latin typeface="Times New Roman" panose="02020603050405020304" pitchFamily="18" charset="0"/>
                <a:cs typeface="Times New Roman" panose="02020603050405020304" pitchFamily="18" charset="0"/>
              </a:rPr>
              <a:t>Thiệt hại do sức khỏe bị xâm phạm theo quy định tại Điều 590 của Bộ luật này</a:t>
            </a:r>
            <a:r>
              <a:rPr lang="pt-BR" sz="3600" dirty="0" smtClean="0">
                <a:latin typeface="Times New Roman" panose="02020603050405020304" pitchFamily="18" charset="0"/>
                <a:cs typeface="Times New Roman" panose="02020603050405020304" pitchFamily="18" charset="0"/>
              </a:rPr>
              <a:t>; chi </a:t>
            </a:r>
            <a:r>
              <a:rPr lang="pt-BR" sz="3600" dirty="0">
                <a:latin typeface="Times New Roman" panose="02020603050405020304" pitchFamily="18" charset="0"/>
                <a:cs typeface="Times New Roman" panose="02020603050405020304" pitchFamily="18" charset="0"/>
              </a:rPr>
              <a:t>phí hợp lý cho việc mai táng</a:t>
            </a:r>
            <a:r>
              <a:rPr lang="pt-BR" sz="3600" dirty="0" smtClean="0">
                <a:latin typeface="Times New Roman" panose="02020603050405020304" pitchFamily="18" charset="0"/>
                <a:cs typeface="Times New Roman" panose="02020603050405020304" pitchFamily="18" charset="0"/>
              </a:rPr>
              <a:t>; tiền </a:t>
            </a:r>
            <a:r>
              <a:rPr lang="pt-BR" sz="3600" dirty="0">
                <a:latin typeface="Times New Roman" panose="02020603050405020304" pitchFamily="18" charset="0"/>
                <a:cs typeface="Times New Roman" panose="02020603050405020304" pitchFamily="18" charset="0"/>
              </a:rPr>
              <a:t>cấp dưỡng cho những người mà người bị thiệt hại có nghĩa vụ cấp dưỡng</a:t>
            </a:r>
            <a:r>
              <a:rPr lang="pt-BR" sz="3600" dirty="0" smtClean="0">
                <a:latin typeface="Times New Roman" panose="02020603050405020304" pitchFamily="18" charset="0"/>
                <a:cs typeface="Times New Roman" panose="02020603050405020304" pitchFamily="18" charset="0"/>
              </a:rPr>
              <a:t>; thiệt </a:t>
            </a:r>
            <a:r>
              <a:rPr lang="pt-BR" sz="3600" dirty="0">
                <a:latin typeface="Times New Roman" panose="02020603050405020304" pitchFamily="18" charset="0"/>
                <a:cs typeface="Times New Roman" panose="02020603050405020304" pitchFamily="18" charset="0"/>
              </a:rPr>
              <a:t>hại khác do luật quy định.</a:t>
            </a:r>
            <a:endParaRPr lang="en-US" sz="3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48569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down)">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3214" y="579358"/>
            <a:ext cx="10957311" cy="3816429"/>
          </a:xfrm>
          <a:prstGeom prst="rect">
            <a:avLst/>
          </a:prstGeom>
          <a:noFill/>
        </p:spPr>
        <p:txBody>
          <a:bodyPr wrap="square" rtlCol="0">
            <a:spAutoFit/>
          </a:bodyPr>
          <a:lstStyle/>
          <a:p>
            <a:pPr algn="just"/>
            <a:r>
              <a:rPr lang="pt-BR" sz="3200" dirty="0">
                <a:latin typeface="Times New Roman" panose="02020603050405020304" pitchFamily="18" charset="0"/>
                <a:cs typeface="Times New Roman" panose="02020603050405020304" pitchFamily="18" charset="0"/>
              </a:rPr>
              <a:t>+ Người chịu trách nhiệm bồi thường trong trường hợp tính mạng của người khác bị xâm phạm phải bồi thường thiệt hại theo quy định này và một khoản tiền khác để bù đắp tổn thất về tinh thần cho những người thân thích thuộc hàng thừa kế thứ nhất của người bị thiệt hại, nếu không có những người này thì người mà người bị thiệt hại đã trực tiếp nuôi dưỡng, người đã trực tiếp nuôi dưỡng người bị thiệt hại được hưởng khoản tiền này. </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0202536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0021" y="786063"/>
            <a:ext cx="10796337" cy="2585323"/>
          </a:xfrm>
          <a:prstGeom prst="rect">
            <a:avLst/>
          </a:prstGeom>
          <a:noFill/>
        </p:spPr>
        <p:txBody>
          <a:bodyPr wrap="square" rtlCol="0">
            <a:spAutoFit/>
          </a:bodyPr>
          <a:lstStyle/>
          <a:p>
            <a:pPr algn="just"/>
            <a:r>
              <a:rPr lang="pt-BR" sz="3600" dirty="0">
                <a:latin typeface="Times New Roman" panose="02020603050405020304" pitchFamily="18" charset="0"/>
                <a:cs typeface="Times New Roman" panose="02020603050405020304" pitchFamily="18" charset="0"/>
              </a:rPr>
              <a:t>Mức bồi thường bù đắp tổn thất về tinh thần do các bên thoả thuận; nếu không thoả thuận được thì mức tối đa cho một người có tính mạng bị xâm phạm không quá một trăm lần mức lương cơ sở do Nhà nước quy định.</a:t>
            </a:r>
            <a:endParaRPr lang="en-US" sz="3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53768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3454" y="581890"/>
            <a:ext cx="10827328" cy="4031873"/>
          </a:xfrm>
          <a:prstGeom prst="rect">
            <a:avLst/>
          </a:prstGeom>
          <a:noFill/>
        </p:spPr>
        <p:txBody>
          <a:bodyPr wrap="square" rtlCol="0">
            <a:spAutoFit/>
          </a:bodyPr>
          <a:lstStyle/>
          <a:p>
            <a:pPr algn="just"/>
            <a:r>
              <a:rPr lang="vi-VN" sz="4000" dirty="0" smtClean="0">
                <a:latin typeface="+mj-lt"/>
              </a:rPr>
              <a:t>Phát biểu ý kiến sau lễ ký, Ðại sứ Lê Hoài Trung nhấn mạnh</a:t>
            </a:r>
            <a:r>
              <a:rPr lang="en-US" sz="4000" dirty="0" smtClean="0">
                <a:latin typeface="+mj-lt"/>
              </a:rPr>
              <a:t>: </a:t>
            </a:r>
            <a:r>
              <a:rPr lang="en-US" sz="4000" dirty="0" smtClean="0">
                <a:solidFill>
                  <a:srgbClr val="3404BC"/>
                </a:solidFill>
                <a:latin typeface="Times New Roman" pitchFamily="18" charset="0"/>
                <a:cs typeface="Times New Roman" pitchFamily="18" charset="0"/>
              </a:rPr>
              <a:t>“</a:t>
            </a:r>
            <a:r>
              <a:rPr lang="en-US" sz="4000" dirty="0" smtClean="0">
                <a:solidFill>
                  <a:srgbClr val="3404BC"/>
                </a:solidFill>
                <a:latin typeface="+mj-lt"/>
              </a:rPr>
              <a:t>V</a:t>
            </a:r>
            <a:r>
              <a:rPr lang="vi-VN" sz="4000" dirty="0" smtClean="0">
                <a:solidFill>
                  <a:srgbClr val="3404BC"/>
                </a:solidFill>
                <a:latin typeface="+mj-lt"/>
              </a:rPr>
              <a:t>iệc ký Công ước thể hiện cam kết mạnh mẽ của Nhà nước Việt Nam chống lại mọi hành vi tra tấn và đối xử tàn bạo, bảo đảm ngày càng tốt hơn tất cả các quyền cơ bản của con người.</a:t>
            </a:r>
            <a:r>
              <a:rPr lang="vi-VN" sz="4000" dirty="0" smtClean="0">
                <a:latin typeface="+mj-lt"/>
              </a:rPr>
              <a:t> </a:t>
            </a:r>
            <a:endParaRPr lang="en-US" sz="4000" dirty="0" smtClean="0">
              <a:latin typeface="+mj-lt"/>
            </a:endParaRPr>
          </a:p>
          <a:p>
            <a:pPr algn="just"/>
            <a:r>
              <a:rPr lang="vi-VN" sz="2800" dirty="0" smtClean="0"/>
              <a:t/>
            </a:r>
            <a:br>
              <a:rPr lang="vi-VN" sz="2800" dirty="0" smtClean="0"/>
            </a:br>
            <a:endParaRPr lang="en-US" sz="28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2109" y="561473"/>
            <a:ext cx="10990502" cy="4247317"/>
          </a:xfrm>
          <a:prstGeom prst="rect">
            <a:avLst/>
          </a:prstGeom>
          <a:noFill/>
        </p:spPr>
        <p:txBody>
          <a:bodyPr wrap="square" rtlCol="0">
            <a:spAutoFit/>
          </a:bodyPr>
          <a:lstStyle/>
          <a:p>
            <a:pPr algn="just"/>
            <a:r>
              <a:rPr lang="pt-BR" sz="3600" dirty="0" smtClean="0">
                <a:solidFill>
                  <a:srgbClr val="0033CC"/>
                </a:solidFill>
                <a:latin typeface="Times New Roman" panose="02020603050405020304" pitchFamily="18" charset="0"/>
                <a:cs typeface="Times New Roman" panose="02020603050405020304" pitchFamily="18" charset="0"/>
              </a:rPr>
              <a:t>- Quy </a:t>
            </a:r>
            <a:r>
              <a:rPr lang="pt-BR" sz="3600" dirty="0">
                <a:solidFill>
                  <a:srgbClr val="0033CC"/>
                </a:solidFill>
                <a:latin typeface="Times New Roman" panose="02020603050405020304" pitchFamily="18" charset="0"/>
                <a:cs typeface="Times New Roman" panose="02020603050405020304" pitchFamily="18" charset="0"/>
              </a:rPr>
              <a:t>định về thiệt hại do danh dự, nhân phẩm, uy tín bị xâm </a:t>
            </a:r>
            <a:r>
              <a:rPr lang="pt-BR" sz="3600" dirty="0" smtClean="0">
                <a:solidFill>
                  <a:srgbClr val="0033CC"/>
                </a:solidFill>
                <a:latin typeface="Times New Roman" panose="02020603050405020304" pitchFamily="18" charset="0"/>
                <a:cs typeface="Times New Roman" panose="02020603050405020304" pitchFamily="18" charset="0"/>
              </a:rPr>
              <a:t>phạm:</a:t>
            </a:r>
          </a:p>
          <a:p>
            <a:pPr algn="just"/>
            <a:endParaRPr lang="en-US" sz="3600" dirty="0">
              <a:latin typeface="Times New Roman" panose="02020603050405020304" pitchFamily="18" charset="0"/>
              <a:cs typeface="Times New Roman" panose="02020603050405020304" pitchFamily="18" charset="0"/>
            </a:endParaRPr>
          </a:p>
          <a:p>
            <a:pPr algn="just"/>
            <a:r>
              <a:rPr lang="pt-BR" sz="3600" dirty="0">
                <a:latin typeface="Times New Roman" panose="02020603050405020304" pitchFamily="18" charset="0"/>
                <a:cs typeface="Times New Roman" panose="02020603050405020304" pitchFamily="18" charset="0"/>
              </a:rPr>
              <a:t>+ Thiệt hại do danh dự, nhân phẩm, uy tín bị xâm phạm bao gồm</a:t>
            </a:r>
            <a:r>
              <a:rPr lang="pt-BR" sz="3600" dirty="0" smtClean="0">
                <a:latin typeface="Times New Roman" panose="02020603050405020304" pitchFamily="18" charset="0"/>
                <a:cs typeface="Times New Roman" panose="02020603050405020304" pitchFamily="18" charset="0"/>
              </a:rPr>
              <a:t>: Chi </a:t>
            </a:r>
            <a:r>
              <a:rPr lang="pt-BR" sz="3600" dirty="0">
                <a:latin typeface="Times New Roman" panose="02020603050405020304" pitchFamily="18" charset="0"/>
                <a:cs typeface="Times New Roman" panose="02020603050405020304" pitchFamily="18" charset="0"/>
              </a:rPr>
              <a:t>phí hợp lý để hạn chế, khắc phục thiệt </a:t>
            </a:r>
            <a:r>
              <a:rPr lang="pt-BR" sz="3600" dirty="0" smtClean="0">
                <a:latin typeface="Times New Roman" panose="02020603050405020304" pitchFamily="18" charset="0"/>
                <a:cs typeface="Times New Roman" panose="02020603050405020304" pitchFamily="18" charset="0"/>
              </a:rPr>
              <a:t>hại; thu </a:t>
            </a:r>
            <a:r>
              <a:rPr lang="pt-BR" sz="3600" dirty="0">
                <a:latin typeface="Times New Roman" panose="02020603050405020304" pitchFamily="18" charset="0"/>
                <a:cs typeface="Times New Roman" panose="02020603050405020304" pitchFamily="18" charset="0"/>
              </a:rPr>
              <a:t>nhập thực tế bị mất hoặc bị giảm sút</a:t>
            </a:r>
            <a:r>
              <a:rPr lang="pt-BR" sz="3600" dirty="0" smtClean="0">
                <a:latin typeface="Times New Roman" panose="02020603050405020304" pitchFamily="18" charset="0"/>
                <a:cs typeface="Times New Roman" panose="02020603050405020304" pitchFamily="18" charset="0"/>
              </a:rPr>
              <a:t>; thiệt </a:t>
            </a:r>
            <a:r>
              <a:rPr lang="pt-BR" sz="3600" dirty="0">
                <a:latin typeface="Times New Roman" panose="02020603050405020304" pitchFamily="18" charset="0"/>
                <a:cs typeface="Times New Roman" panose="02020603050405020304" pitchFamily="18" charset="0"/>
              </a:rPr>
              <a:t>hại khác do luật quy định.</a:t>
            </a:r>
            <a:endParaRPr lang="en-US" sz="3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997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circle(in)">
                                      <p:cBhvr>
                                        <p:cTn id="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5852" y="653300"/>
            <a:ext cx="10389476" cy="3139321"/>
          </a:xfrm>
          <a:prstGeom prst="rect">
            <a:avLst/>
          </a:prstGeom>
          <a:noFill/>
        </p:spPr>
        <p:txBody>
          <a:bodyPr wrap="square" rtlCol="0">
            <a:spAutoFit/>
          </a:bodyPr>
          <a:lstStyle/>
          <a:p>
            <a:pPr algn="just"/>
            <a:r>
              <a:rPr lang="pt-BR" sz="3600" dirty="0">
                <a:latin typeface="Times New Roman" panose="02020603050405020304" pitchFamily="18" charset="0"/>
                <a:cs typeface="Times New Roman" panose="02020603050405020304" pitchFamily="18" charset="0"/>
              </a:rPr>
              <a:t>+ Người chịu trách nhiệm bồi thường trong trường hợp danh dự, nhân phẩm, uy tín của người khác bị xâm phạm phải bồi thường thiệt hại theo quy định này và một khoản tiền khác để bù đắp tổn thất về tinh thần mà người đó gánh chịu. </a:t>
            </a:r>
            <a:endParaRPr lang="en-US" sz="3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0491008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8358" y="1155032"/>
            <a:ext cx="10523621" cy="3447098"/>
          </a:xfrm>
          <a:prstGeom prst="rect">
            <a:avLst/>
          </a:prstGeom>
          <a:noFill/>
        </p:spPr>
        <p:txBody>
          <a:bodyPr wrap="square" rtlCol="0">
            <a:spAutoFit/>
          </a:bodyPr>
          <a:lstStyle/>
          <a:p>
            <a:pPr algn="just"/>
            <a:r>
              <a:rPr lang="pt-BR" sz="4000" dirty="0">
                <a:latin typeface="Times New Roman" panose="02020603050405020304" pitchFamily="18" charset="0"/>
                <a:cs typeface="Times New Roman" panose="02020603050405020304" pitchFamily="18" charset="0"/>
              </a:rPr>
              <a:t>Mức bồi thường bù đắp tổn thất về tinh thần do các bên thoả thuận; nếu không thoả thuận được thì mức tối đa cho một người có danh dự, nhân phẩm, uy tín bị xâm phạm không quá mười lần mức lương cơ sở do Nhà nước quy định.</a:t>
            </a:r>
            <a:endParaRPr lang="en-US" sz="4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0756957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87821" y="1434662"/>
            <a:ext cx="10382284" cy="1938992"/>
          </a:xfrm>
          <a:prstGeom prst="rect">
            <a:avLst/>
          </a:prstGeom>
          <a:noFill/>
        </p:spPr>
        <p:txBody>
          <a:bodyPr wrap="square" rtlCol="0">
            <a:spAutoFit/>
          </a:bodyPr>
          <a:lstStyle/>
          <a:p>
            <a:pPr algn="just"/>
            <a:r>
              <a:rPr lang="pt-BR" sz="4000" dirty="0">
                <a:solidFill>
                  <a:srgbClr val="0033CC"/>
                </a:solidFill>
                <a:latin typeface="Times New Roman" panose="02020603050405020304" pitchFamily="18" charset="0"/>
                <a:cs typeface="Times New Roman" panose="02020603050405020304" pitchFamily="18" charset="0"/>
              </a:rPr>
              <a:t>- Quy định thời hạn hưởng bồi thường thiệt hại do tính mạng, sức khoẻ bị xâm </a:t>
            </a:r>
            <a:r>
              <a:rPr lang="pt-BR" sz="4000" dirty="0" smtClean="0">
                <a:solidFill>
                  <a:srgbClr val="0033CC"/>
                </a:solidFill>
                <a:latin typeface="Times New Roman" panose="02020603050405020304" pitchFamily="18" charset="0"/>
                <a:cs typeface="Times New Roman" panose="02020603050405020304" pitchFamily="18" charset="0"/>
              </a:rPr>
              <a:t>phạm</a:t>
            </a:r>
            <a:r>
              <a:rPr lang="en-US" sz="4000" dirty="0" smtClean="0">
                <a:solidFill>
                  <a:srgbClr val="0033CC"/>
                </a:solidFill>
                <a:latin typeface="Times New Roman" panose="02020603050405020304" pitchFamily="18" charset="0"/>
                <a:cs typeface="Times New Roman" panose="02020603050405020304" pitchFamily="18" charset="0"/>
              </a:rPr>
              <a:t>.</a:t>
            </a:r>
            <a:endParaRPr lang="en-US" sz="4000" dirty="0">
              <a:solidFill>
                <a:srgbClr val="0033CC"/>
              </a:solidFill>
              <a:latin typeface="Times New Roman" panose="02020603050405020304" pitchFamily="18" charset="0"/>
              <a:cs typeface="Times New Roman" panose="02020603050405020304" pitchFamily="18" charset="0"/>
            </a:endParaRPr>
          </a:p>
          <a:p>
            <a:pPr algn="just"/>
            <a:endParaRPr lang="en-US" sz="4000" dirty="0">
              <a:solidFill>
                <a:srgbClr val="0033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99983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9596" y="441158"/>
            <a:ext cx="11211772" cy="5416868"/>
          </a:xfrm>
          <a:prstGeom prst="rect">
            <a:avLst/>
          </a:prstGeom>
          <a:noFill/>
        </p:spPr>
        <p:txBody>
          <a:bodyPr wrap="square" rtlCol="0">
            <a:spAutoFit/>
          </a:bodyPr>
          <a:lstStyle/>
          <a:p>
            <a:pPr algn="ctr"/>
            <a:r>
              <a:rPr lang="en-US" sz="3600" b="1" dirty="0" err="1">
                <a:solidFill>
                  <a:srgbClr val="FF0000"/>
                </a:solidFill>
                <a:latin typeface="Times New Roman" panose="02020603050405020304" pitchFamily="18" charset="0"/>
                <a:cs typeface="Times New Roman" panose="02020603050405020304" pitchFamily="18" charset="0"/>
              </a:rPr>
              <a:t>Luật</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Trách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nhiệm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bồi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thường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của</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Nhà</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nước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năm</a:t>
            </a:r>
            <a:r>
              <a:rPr lang="en-US" sz="3600" b="1" dirty="0">
                <a:solidFill>
                  <a:srgbClr val="FF0000"/>
                </a:solidFill>
                <a:latin typeface="Times New Roman" panose="02020603050405020304" pitchFamily="18" charset="0"/>
                <a:cs typeface="Times New Roman" panose="02020603050405020304" pitchFamily="18" charset="0"/>
              </a:rPr>
              <a:t> 2017: </a:t>
            </a:r>
            <a:endParaRPr lang="en-US" sz="3600" b="1" dirty="0" smtClean="0">
              <a:solidFill>
                <a:srgbClr val="FF0000"/>
              </a:solidFill>
              <a:latin typeface="Times New Roman" panose="02020603050405020304" pitchFamily="18" charset="0"/>
              <a:cs typeface="Times New Roman" panose="02020603050405020304" pitchFamily="18" charset="0"/>
            </a:endParaRPr>
          </a:p>
          <a:p>
            <a:pPr algn="ctr"/>
            <a:endParaRPr lang="en-US" sz="3600" b="1" dirty="0">
              <a:solidFill>
                <a:srgbClr val="FF0000"/>
              </a:solidFill>
              <a:latin typeface="Times New Roman" panose="02020603050405020304" pitchFamily="18" charset="0"/>
              <a:cs typeface="Times New Roman" panose="02020603050405020304" pitchFamily="18" charset="0"/>
            </a:endParaRPr>
          </a:p>
          <a:p>
            <a:pPr algn="just"/>
            <a:r>
              <a:rPr lang="en-US" sz="3200" dirty="0" err="1">
                <a:latin typeface="Times New Roman" panose="02020603050405020304" pitchFamily="18" charset="0"/>
                <a:cs typeface="Times New Roman" panose="02020603050405020304" pitchFamily="18" charset="0"/>
              </a:rPr>
              <a:t>Quy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bồi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nước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tổ</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hại</a:t>
            </a:r>
            <a:r>
              <a:rPr lang="en-US" sz="3200" dirty="0">
                <a:latin typeface="Times New Roman" panose="02020603050405020304" pitchFamily="18" charset="0"/>
                <a:cs typeface="Times New Roman" panose="02020603050405020304" pitchFamily="18" charset="0"/>
              </a:rPr>
              <a:t> do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vụ</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gây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quản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lý</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bồi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quyền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nghĩa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vụ</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tổ</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bồi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thủ</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cầu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bồi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hồi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bồi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nước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bồi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nước</a:t>
            </a:r>
            <a:r>
              <a:rPr lang="en-US" sz="32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1808238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30442" y="1540042"/>
            <a:ext cx="10603832" cy="984885"/>
          </a:xfrm>
          <a:prstGeom prst="rect">
            <a:avLst/>
          </a:prstGeom>
          <a:noFill/>
        </p:spPr>
        <p:txBody>
          <a:bodyPr wrap="square" rtlCol="0">
            <a:spAutoFit/>
          </a:bodyPr>
          <a:lstStyle/>
          <a:p>
            <a:pPr algn="ctr"/>
            <a:r>
              <a:rPr lang="en-US" sz="4000" b="1" dirty="0" err="1">
                <a:solidFill>
                  <a:srgbClr val="FF0000"/>
                </a:solidFill>
                <a:latin typeface="Times New Roman" panose="02020603050405020304" pitchFamily="18" charset="0"/>
                <a:cs typeface="Times New Roman" panose="02020603050405020304" pitchFamily="18" charset="0"/>
              </a:rPr>
              <a:t>Luật</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Tổ</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chức</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Tòa</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án</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nhân</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dân</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năm</a:t>
            </a:r>
            <a:r>
              <a:rPr lang="en-US" sz="4000" b="1" dirty="0">
                <a:solidFill>
                  <a:srgbClr val="FF0000"/>
                </a:solidFill>
                <a:latin typeface="Times New Roman" panose="02020603050405020304" pitchFamily="18" charset="0"/>
                <a:cs typeface="Times New Roman" panose="02020603050405020304" pitchFamily="18" charset="0"/>
              </a:rPr>
              <a:t> 2014:</a:t>
            </a:r>
          </a:p>
          <a:p>
            <a:endParaRPr lang="en-US" dirty="0">
              <a:solidFill>
                <a:srgbClr val="FF0000"/>
              </a:solidFill>
            </a:endParaRPr>
          </a:p>
        </p:txBody>
      </p:sp>
    </p:spTree>
    <p:extLst>
      <p:ext uri="{BB962C8B-B14F-4D97-AF65-F5344CB8AC3E}">
        <p14:creationId xmlns:p14="http://schemas.microsoft.com/office/powerpoint/2010/main" val="302638916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3979" y="433136"/>
            <a:ext cx="10700084" cy="5293757"/>
          </a:xfrm>
          <a:prstGeom prst="rect">
            <a:avLst/>
          </a:prstGeom>
          <a:noFill/>
        </p:spPr>
        <p:txBody>
          <a:bodyPr wrap="square" rtlCol="0">
            <a:spAutoFit/>
          </a:bodyPr>
          <a:lstStyle/>
          <a:p>
            <a:pPr algn="just" fontAlgn="base"/>
            <a:r>
              <a:rPr lang="en-US" sz="3200" b="1" dirty="0" smtClean="0">
                <a:solidFill>
                  <a:srgbClr val="6600FF"/>
                </a:solidFill>
                <a:latin typeface="Times New Roman" panose="02020603050405020304" pitchFamily="18" charset="0"/>
                <a:cs typeface="Times New Roman" panose="02020603050405020304" pitchFamily="18" charset="0"/>
              </a:rPr>
              <a:t>- </a:t>
            </a:r>
            <a:r>
              <a:rPr lang="en-US" sz="3200" b="1" dirty="0" err="1" smtClean="0">
                <a:solidFill>
                  <a:srgbClr val="6600FF"/>
                </a:solidFill>
                <a:latin typeface="Times New Roman" panose="02020603050405020304" pitchFamily="18" charset="0"/>
                <a:cs typeface="Times New Roman" panose="02020603050405020304" pitchFamily="18" charset="0"/>
              </a:rPr>
              <a:t>Tòa</a:t>
            </a:r>
            <a:r>
              <a:rPr lang="en-US" sz="3200" b="1" dirty="0" smtClean="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án</a:t>
            </a:r>
            <a:r>
              <a:rPr lang="en-US" sz="3200" b="1" dirty="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nhân</a:t>
            </a:r>
            <a:r>
              <a:rPr lang="en-US" sz="3200" b="1" dirty="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dân</a:t>
            </a:r>
            <a:r>
              <a:rPr lang="en-US" sz="3200" b="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vụ</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lý</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quyền</a:t>
            </a:r>
            <a:r>
              <a:rPr lang="en-US" sz="3200" dirty="0">
                <a:latin typeface="Times New Roman" panose="02020603050405020304" pitchFamily="18" charset="0"/>
                <a:cs typeface="Times New Roman" panose="02020603050405020304" pitchFamily="18" charset="0"/>
              </a:rPr>
              <a:t> con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quyền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algn="just" fontAlgn="base"/>
            <a:endParaRPr lang="en-US" sz="3200" b="1" dirty="0" smtClean="0">
              <a:latin typeface="Times New Roman" panose="02020603050405020304" pitchFamily="18" charset="0"/>
              <a:cs typeface="Times New Roman" panose="02020603050405020304" pitchFamily="18" charset="0"/>
            </a:endParaRPr>
          </a:p>
          <a:p>
            <a:pPr algn="just" fontAlgn="base"/>
            <a:r>
              <a:rPr lang="en-US" sz="3200" b="1" dirty="0" smtClean="0">
                <a:solidFill>
                  <a:srgbClr val="6600FF"/>
                </a:solidFill>
                <a:latin typeface="Times New Roman" panose="02020603050405020304" pitchFamily="18" charset="0"/>
                <a:cs typeface="Times New Roman" panose="02020603050405020304" pitchFamily="18" charset="0"/>
              </a:rPr>
              <a:t>- </a:t>
            </a:r>
            <a:r>
              <a:rPr lang="en-US" sz="3200" b="1" dirty="0" err="1" smtClean="0">
                <a:solidFill>
                  <a:srgbClr val="6600FF"/>
                </a:solidFill>
                <a:latin typeface="Times New Roman" panose="02020603050405020304" pitchFamily="18" charset="0"/>
                <a:cs typeface="Times New Roman" panose="02020603050405020304" pitchFamily="18" charset="0"/>
              </a:rPr>
              <a:t>Trách</a:t>
            </a:r>
            <a:r>
              <a:rPr lang="en-US" sz="3200" b="1" dirty="0" smtClean="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nhiệm</a:t>
            </a:r>
            <a:r>
              <a:rPr lang="en-US" sz="3200" b="1" dirty="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của</a:t>
            </a:r>
            <a:r>
              <a:rPr lang="en-US" sz="3200" b="1" dirty="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Thẩm</a:t>
            </a:r>
            <a:r>
              <a:rPr lang="en-US" sz="3200" b="1" dirty="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phán</a:t>
            </a:r>
            <a:r>
              <a:rPr lang="en-US" sz="3200" b="1" dirty="0">
                <a:solidFill>
                  <a:srgbClr val="6600FF"/>
                </a:solidFill>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vô</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lý</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xét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chấp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tắc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ứng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nghiệp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Thẩm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giữ</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gìn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Tòa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án</a:t>
            </a:r>
            <a:r>
              <a:rPr lang="en-US" sz="3200" dirty="0" smtClean="0">
                <a:latin typeface="Times New Roman" panose="02020603050405020304" pitchFamily="18" charset="0"/>
                <a:cs typeface="Times New Roman" panose="02020603050405020304" pitchFamily="18" charset="0"/>
              </a:rPr>
              <a:t>.</a:t>
            </a:r>
          </a:p>
          <a:p>
            <a:pPr algn="just" fontAlgn="base"/>
            <a:endParaRPr lang="en-US" sz="3200" dirty="0">
              <a:latin typeface="Times New Roman" panose="02020603050405020304" pitchFamily="18" charset="0"/>
              <a:cs typeface="Times New Roman" panose="02020603050405020304" pitchFamily="18" charset="0"/>
            </a:endParaRPr>
          </a:p>
          <a:p>
            <a:pPr algn="just" fontAlgn="base"/>
            <a:r>
              <a:rPr lang="en-US" sz="3200" b="1" dirty="0">
                <a:solidFill>
                  <a:srgbClr val="6600FF"/>
                </a:solidFill>
                <a:latin typeface="Times New Roman" panose="02020603050405020304" pitchFamily="18" charset="0"/>
                <a:cs typeface="Times New Roman" panose="02020603050405020304" pitchFamily="18" charset="0"/>
              </a:rPr>
              <a:t>- </a:t>
            </a:r>
            <a:r>
              <a:rPr lang="en-US" sz="3200" b="1" dirty="0" err="1" smtClean="0">
                <a:solidFill>
                  <a:srgbClr val="6600FF"/>
                </a:solidFill>
                <a:latin typeface="Times New Roman" panose="02020603050405020304" pitchFamily="18" charset="0"/>
                <a:cs typeface="Times New Roman" panose="02020603050405020304" pitchFamily="18" charset="0"/>
              </a:rPr>
              <a:t>Trách</a:t>
            </a:r>
            <a:r>
              <a:rPr lang="en-US" sz="3200" b="1" dirty="0" smtClean="0">
                <a:solidFill>
                  <a:srgbClr val="6600FF"/>
                </a:solidFill>
                <a:latin typeface="Times New Roman" panose="02020603050405020304" pitchFamily="18" charset="0"/>
                <a:cs typeface="Times New Roman" panose="02020603050405020304" pitchFamily="18" charset="0"/>
              </a:rPr>
              <a:t> </a:t>
            </a:r>
            <a:r>
              <a:rPr lang="en-US" sz="3200" b="1" dirty="0" err="1" smtClean="0">
                <a:solidFill>
                  <a:srgbClr val="6600FF"/>
                </a:solidFill>
                <a:latin typeface="Times New Roman" panose="02020603050405020304" pitchFamily="18" charset="0"/>
                <a:cs typeface="Times New Roman" panose="02020603050405020304" pitchFamily="18" charset="0"/>
              </a:rPr>
              <a:t>nhiệm</a:t>
            </a:r>
            <a:r>
              <a:rPr lang="en-US" sz="3200" b="1" dirty="0" smtClean="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của</a:t>
            </a:r>
            <a:r>
              <a:rPr lang="en-US" sz="3200" b="1" dirty="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Hội</a:t>
            </a:r>
            <a:r>
              <a:rPr lang="en-US" sz="3200" b="1" dirty="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thẩm</a:t>
            </a:r>
            <a:r>
              <a:rPr lang="en-US" sz="3200" b="1" dirty="0">
                <a:solidFill>
                  <a:srgbClr val="6600FF"/>
                </a:solidFill>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vô</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xét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góp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lý</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quyền</a:t>
            </a:r>
            <a:r>
              <a:rPr lang="en-US" sz="3200" dirty="0">
                <a:latin typeface="Times New Roman" panose="02020603050405020304" pitchFamily="18" charset="0"/>
                <a:cs typeface="Times New Roman" panose="02020603050405020304" pitchFamily="18" charset="0"/>
              </a:rPr>
              <a:t> con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quyền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56467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down)">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circle(in)">
                                      <p:cBhvr>
                                        <p:cTn id="1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06904" y="994611"/>
            <a:ext cx="10828421" cy="4062651"/>
          </a:xfrm>
          <a:prstGeom prst="rect">
            <a:avLst/>
          </a:prstGeom>
          <a:noFill/>
        </p:spPr>
        <p:txBody>
          <a:bodyPr wrap="square" rtlCol="0">
            <a:spAutoFit/>
          </a:bodyPr>
          <a:lstStyle/>
          <a:p>
            <a:pPr algn="ctr"/>
            <a:r>
              <a:rPr lang="en-US" sz="4000" b="1" dirty="0" err="1">
                <a:solidFill>
                  <a:srgbClr val="FF0000"/>
                </a:solidFill>
                <a:latin typeface="Times New Roman" panose="02020603050405020304" pitchFamily="18" charset="0"/>
                <a:cs typeface="Times New Roman" panose="02020603050405020304" pitchFamily="18" charset="0"/>
              </a:rPr>
              <a:t>Luật</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Tổ</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chức</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Viện</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kiểm</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sát</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nhân</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dân</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năm</a:t>
            </a:r>
            <a:r>
              <a:rPr lang="en-US" sz="4000" b="1" dirty="0">
                <a:solidFill>
                  <a:srgbClr val="FF0000"/>
                </a:solidFill>
                <a:latin typeface="Times New Roman" panose="02020603050405020304" pitchFamily="18" charset="0"/>
                <a:cs typeface="Times New Roman" panose="02020603050405020304" pitchFamily="18" charset="0"/>
              </a:rPr>
              <a:t> 2014</a:t>
            </a:r>
            <a:r>
              <a:rPr lang="en-US" sz="4000" b="1" dirty="0" smtClean="0">
                <a:solidFill>
                  <a:srgbClr val="FF0000"/>
                </a:solidFill>
                <a:latin typeface="Times New Roman" panose="02020603050405020304" pitchFamily="18" charset="0"/>
                <a:cs typeface="Times New Roman" panose="02020603050405020304" pitchFamily="18" charset="0"/>
              </a:rPr>
              <a:t>:</a:t>
            </a:r>
          </a:p>
          <a:p>
            <a:pPr algn="ctr"/>
            <a:endParaRPr lang="en-US" sz="4000" b="1" dirty="0">
              <a:solidFill>
                <a:srgbClr val="FF0000"/>
              </a:solidFill>
              <a:latin typeface="Times New Roman" panose="02020603050405020304" pitchFamily="18" charset="0"/>
              <a:cs typeface="Times New Roman" panose="02020603050405020304" pitchFamily="18" charset="0"/>
            </a:endParaRPr>
          </a:p>
          <a:p>
            <a:pPr algn="ct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Viện</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kiểm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sát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nhân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dân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có</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nhiệm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vụ</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bảo</a:t>
            </a:r>
            <a:r>
              <a:rPr lang="en-US" sz="4000" dirty="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vệ</a:t>
            </a:r>
            <a:endParaRPr lang="en-US" sz="4000" dirty="0" smtClean="0">
              <a:latin typeface="Times New Roman" panose="02020603050405020304" pitchFamily="18" charset="0"/>
              <a:cs typeface="Times New Roman" panose="02020603050405020304" pitchFamily="18" charset="0"/>
            </a:endParaRPr>
          </a:p>
          <a:p>
            <a:pPr algn="ctr"/>
            <a:r>
              <a:rPr lang="en-US" sz="4000" dirty="0" err="1" smtClean="0">
                <a:latin typeface="Times New Roman" panose="02020603050405020304" pitchFamily="18" charset="0"/>
                <a:cs typeface="Times New Roman" panose="02020603050405020304" pitchFamily="18" charset="0"/>
              </a:rPr>
              <a:t>Hiến</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pháp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pháp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luật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bảo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vệ</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quyền</a:t>
            </a:r>
            <a:r>
              <a:rPr lang="en-US" sz="4000" dirty="0">
                <a:latin typeface="Times New Roman" panose="02020603050405020304" pitchFamily="18" charset="0"/>
                <a:cs typeface="Times New Roman" panose="02020603050405020304" pitchFamily="18" charset="0"/>
              </a:rPr>
              <a:t> con </a:t>
            </a:r>
            <a:r>
              <a:rPr lang="en-US" sz="4000" dirty="0" err="1">
                <a:latin typeface="Times New Roman" panose="02020603050405020304" pitchFamily="18" charset="0"/>
                <a:cs typeface="Times New Roman" panose="02020603050405020304" pitchFamily="18" charset="0"/>
              </a:rPr>
              <a:t>người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quyền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công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dân</a:t>
            </a:r>
            <a:r>
              <a:rPr lang="en-US" sz="4000" dirty="0">
                <a:latin typeface="Times New Roman" panose="02020603050405020304" pitchFamily="18" charset="0"/>
                <a:cs typeface="Times New Roman" panose="02020603050405020304" pitchFamily="18" charset="0"/>
              </a:rPr>
              <a:t>…</a:t>
            </a:r>
          </a:p>
          <a:p>
            <a:pPr algn="ctr"/>
            <a:endParaRPr lang="en-US" sz="4000" b="1" dirty="0">
              <a:solidFill>
                <a:srgbClr val="FF000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99294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fade">
                                      <p:cBhvr>
                                        <p:cTn id="10"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30442" y="1010653"/>
            <a:ext cx="10491537" cy="1323439"/>
          </a:xfrm>
          <a:prstGeom prst="rect">
            <a:avLst/>
          </a:prstGeom>
          <a:noFill/>
        </p:spPr>
        <p:txBody>
          <a:bodyPr wrap="square" rtlCol="0">
            <a:spAutoFit/>
          </a:bodyPr>
          <a:lstStyle/>
          <a:p>
            <a:pPr algn="ctr"/>
            <a:r>
              <a:rPr lang="en-US" sz="4000" b="1" dirty="0" err="1">
                <a:solidFill>
                  <a:srgbClr val="FF0000"/>
                </a:solidFill>
                <a:latin typeface="Times New Roman" panose="02020603050405020304" pitchFamily="18" charset="0"/>
                <a:cs typeface="Times New Roman" panose="02020603050405020304" pitchFamily="18" charset="0"/>
              </a:rPr>
              <a:t>Luật</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Xử</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lý</a:t>
            </a:r>
            <a:r>
              <a:rPr lang="en-US" sz="4000" b="1" dirty="0">
                <a:solidFill>
                  <a:srgbClr val="FF0000"/>
                </a:solidFill>
                <a:latin typeface="Times New Roman" panose="02020603050405020304" pitchFamily="18" charset="0"/>
                <a:cs typeface="Times New Roman" panose="02020603050405020304" pitchFamily="18" charset="0"/>
              </a:rPr>
              <a:t> vi </a:t>
            </a:r>
            <a:r>
              <a:rPr lang="en-US" sz="4000" b="1" dirty="0" err="1">
                <a:solidFill>
                  <a:srgbClr val="FF0000"/>
                </a:solidFill>
                <a:latin typeface="Times New Roman" panose="02020603050405020304" pitchFamily="18" charset="0"/>
                <a:cs typeface="Times New Roman" panose="02020603050405020304" pitchFamily="18" charset="0"/>
              </a:rPr>
              <a:t>phạm</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hành</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chính</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năm</a:t>
            </a:r>
            <a:r>
              <a:rPr lang="en-US" sz="4000" b="1" dirty="0" smtClean="0">
                <a:solidFill>
                  <a:srgbClr val="FF0000"/>
                </a:solidFill>
                <a:latin typeface="Times New Roman" panose="02020603050405020304" pitchFamily="18" charset="0"/>
                <a:cs typeface="Times New Roman" panose="02020603050405020304" pitchFamily="18" charset="0"/>
              </a:rPr>
              <a:t> 2012, </a:t>
            </a:r>
            <a:r>
              <a:rPr lang="en-US" sz="4000" b="1" dirty="0" err="1" smtClean="0">
                <a:solidFill>
                  <a:srgbClr val="FF0000"/>
                </a:solidFill>
                <a:latin typeface="Times New Roman" panose="02020603050405020304" pitchFamily="18" charset="0"/>
                <a:cs typeface="Times New Roman" panose="02020603050405020304" pitchFamily="18" charset="0"/>
              </a:rPr>
              <a:t>được</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sửa</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đổi</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bổ</a:t>
            </a:r>
            <a:r>
              <a:rPr lang="en-US" sz="4000" b="1" dirty="0" smtClean="0">
                <a:solidFill>
                  <a:srgbClr val="FF0000"/>
                </a:solidFill>
                <a:latin typeface="Times New Roman" panose="02020603050405020304" pitchFamily="18" charset="0"/>
                <a:cs typeface="Times New Roman" panose="02020603050405020304" pitchFamily="18" charset="0"/>
              </a:rPr>
              <a:t> sung </a:t>
            </a:r>
            <a:r>
              <a:rPr lang="en-US" sz="4000" b="1" dirty="0" err="1" smtClean="0">
                <a:solidFill>
                  <a:srgbClr val="FF0000"/>
                </a:solidFill>
                <a:latin typeface="Times New Roman" panose="02020603050405020304" pitchFamily="18" charset="0"/>
                <a:cs typeface="Times New Roman" panose="02020603050405020304" pitchFamily="18" charset="0"/>
              </a:rPr>
              <a:t>năm</a:t>
            </a:r>
            <a:r>
              <a:rPr lang="en-US" sz="4000" b="1" dirty="0" smtClean="0">
                <a:solidFill>
                  <a:srgbClr val="FF0000"/>
                </a:solidFill>
                <a:latin typeface="Times New Roman" panose="02020603050405020304" pitchFamily="18" charset="0"/>
                <a:cs typeface="Times New Roman" panose="02020603050405020304" pitchFamily="18" charset="0"/>
              </a:rPr>
              <a:t> 2014, 2017, 2020:</a:t>
            </a:r>
            <a:endParaRPr lang="en-US" sz="4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015746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1894" y="673768"/>
            <a:ext cx="10876548" cy="3416320"/>
          </a:xfrm>
          <a:prstGeom prst="rect">
            <a:avLst/>
          </a:prstGeom>
          <a:noFill/>
        </p:spPr>
        <p:txBody>
          <a:bodyPr wrap="square" rtlCol="0">
            <a:spAutoFit/>
          </a:bodyPr>
          <a:lstStyle/>
          <a:p>
            <a:pPr algn="just"/>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định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nghiêm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cấm</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x</a:t>
            </a:r>
            <a:r>
              <a:rPr lang="vi-VN" sz="3600" dirty="0" smtClean="0">
                <a:latin typeface="Times New Roman" panose="02020603050405020304" pitchFamily="18" charset="0"/>
                <a:cs typeface="Times New Roman" panose="02020603050405020304" pitchFamily="18" charset="0"/>
              </a:rPr>
              <a:t>âm </a:t>
            </a:r>
            <a:r>
              <a:rPr lang="vi-VN" sz="3600" dirty="0">
                <a:latin typeface="Times New Roman" panose="02020603050405020304" pitchFamily="18" charset="0"/>
                <a:cs typeface="Times New Roman" panose="02020603050405020304" pitchFamily="18" charset="0"/>
              </a:rPr>
              <a:t>phạm tính mạng, sức khỏe, danh dự, nhân phẩm của người bị xử phạt vi phạm hành chính, người bị áp dụng biện pháp xử lý hành chính, người bị áp dụng biện pháp ngăn chặn và bảo đảm xử lý vi phạm hành chính, người bị áp dụng các biện pháp cưỡng chế thi hành quyết định xử lý vi phạm hành chính.</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7833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2109" y="1163782"/>
            <a:ext cx="10266218" cy="2554545"/>
          </a:xfrm>
          <a:prstGeom prst="rect">
            <a:avLst/>
          </a:prstGeom>
          <a:noFill/>
        </p:spPr>
        <p:txBody>
          <a:bodyPr wrap="square" rtlCol="0">
            <a:spAutoFit/>
          </a:bodyPr>
          <a:lstStyle/>
          <a:p>
            <a:pPr algn="just"/>
            <a:r>
              <a:rPr lang="en-US" sz="4000" dirty="0" err="1" smtClean="0">
                <a:solidFill>
                  <a:srgbClr val="3404BC"/>
                </a:solidFill>
                <a:latin typeface="Times New Roman" pitchFamily="18" charset="0"/>
                <a:cs typeface="Times New Roman" pitchFamily="18" charset="0"/>
              </a:rPr>
              <a:t>Đây</a:t>
            </a:r>
            <a:r>
              <a:rPr lang="en-US" sz="4000" dirty="0" smtClean="0">
                <a:solidFill>
                  <a:srgbClr val="3404BC"/>
                </a:solidFill>
                <a:latin typeface="Times New Roman" pitchFamily="18" charset="0"/>
                <a:cs typeface="Times New Roman" pitchFamily="18" charset="0"/>
              </a:rPr>
              <a:t> </a:t>
            </a:r>
            <a:r>
              <a:rPr lang="vi-VN" sz="4000" dirty="0" smtClean="0">
                <a:solidFill>
                  <a:srgbClr val="3404BC"/>
                </a:solidFill>
                <a:latin typeface="Times New Roman" pitchFamily="18" charset="0"/>
                <a:cs typeface="Times New Roman" pitchFamily="18" charset="0"/>
              </a:rPr>
              <a:t>cũng là bước đi cụ thể trong quá trình chủ động và tích cực hội nhập quốc tế của Việt Nam, khẳng định Việt Nam là thành viên tích cực và có trách nhiệm của cộng đồng quốc tế.</a:t>
            </a:r>
            <a:endParaRPr lang="en-US" sz="4000" dirty="0">
              <a:solidFill>
                <a:srgbClr val="3404BC"/>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3979" y="673770"/>
            <a:ext cx="10700084" cy="3139321"/>
          </a:xfrm>
          <a:prstGeom prst="rect">
            <a:avLst/>
          </a:prstGeom>
          <a:noFill/>
        </p:spPr>
        <p:txBody>
          <a:bodyPr wrap="square" rtlCol="0">
            <a:spAutoFit/>
          </a:bodyPr>
          <a:lstStyle/>
          <a:p>
            <a:pPr algn="just"/>
            <a:r>
              <a:rPr lang="en-US" sz="3600" dirty="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Quy</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định</a:t>
            </a:r>
            <a:r>
              <a:rPr lang="en-US" sz="3600" dirty="0" smtClean="0">
                <a:latin typeface="Times New Roman" panose="02020603050405020304" pitchFamily="18" charset="0"/>
                <a:cs typeface="Times New Roman" panose="02020603050405020304" pitchFamily="18" charset="0"/>
              </a:rPr>
              <a:t> v</a:t>
            </a:r>
            <a:r>
              <a:rPr lang="vi-VN" sz="3600" dirty="0" smtClean="0">
                <a:latin typeface="Times New Roman" panose="02020603050405020304" pitchFamily="18" charset="0"/>
                <a:cs typeface="Times New Roman" panose="02020603050405020304" pitchFamily="18" charset="0"/>
              </a:rPr>
              <a:t>iệc </a:t>
            </a:r>
            <a:r>
              <a:rPr lang="vi-VN" sz="3600" dirty="0">
                <a:latin typeface="Times New Roman" panose="02020603050405020304" pitchFamily="18" charset="0"/>
                <a:cs typeface="Times New Roman" panose="02020603050405020304" pitchFamily="18" charset="0"/>
              </a:rPr>
              <a:t>quản lý, sử dụng và quy định danh mục phương tiện, thiết bị kỹ thuật nghiệp vụ phải bảo đảm </a:t>
            </a:r>
            <a:r>
              <a:rPr lang="en-US" sz="3600" dirty="0" smtClean="0">
                <a:latin typeface="Times New Roman" panose="02020603050405020304" pitchFamily="18" charset="0"/>
                <a:cs typeface="Times New Roman" panose="02020603050405020304" pitchFamily="18" charset="0"/>
              </a:rPr>
              <a:t>t</a:t>
            </a:r>
            <a:r>
              <a:rPr lang="vi-VN" sz="3600" dirty="0" smtClean="0">
                <a:latin typeface="Times New Roman" panose="02020603050405020304" pitchFamily="18" charset="0"/>
                <a:cs typeface="Times New Roman" panose="02020603050405020304" pitchFamily="18" charset="0"/>
              </a:rPr>
              <a:t>ôn </a:t>
            </a:r>
            <a:r>
              <a:rPr lang="vi-VN" sz="3600" dirty="0">
                <a:latin typeface="Times New Roman" panose="02020603050405020304" pitchFamily="18" charset="0"/>
                <a:cs typeface="Times New Roman" panose="02020603050405020304" pitchFamily="18" charset="0"/>
              </a:rPr>
              <a:t>trọng quyền tự do, danh dự, nhân phẩm, bí mật đời tư của công dân, các quyền và lợi ích hợp pháp khác của cá nhân và tổ </a:t>
            </a:r>
            <a:r>
              <a:rPr lang="vi-VN" sz="3600" dirty="0" smtClean="0">
                <a:latin typeface="Times New Roman" panose="02020603050405020304" pitchFamily="18" charset="0"/>
                <a:cs typeface="Times New Roman" panose="02020603050405020304" pitchFamily="18" charset="0"/>
              </a:rPr>
              <a:t>chức</a:t>
            </a:r>
            <a:r>
              <a:rPr lang="en-US" sz="3600" dirty="0" smtClean="0">
                <a:latin typeface="Times New Roman" panose="02020603050405020304" pitchFamily="18" charset="0"/>
                <a:cs typeface="Times New Roman" panose="02020603050405020304" pitchFamily="18" charset="0"/>
              </a:rPr>
              <a:t>.</a:t>
            </a:r>
            <a:endParaRPr lang="vi-VN" sz="3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1867775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66281" y="2183642"/>
            <a:ext cx="6564573" cy="707886"/>
          </a:xfrm>
          <a:prstGeom prst="rect">
            <a:avLst/>
          </a:prstGeom>
          <a:noFill/>
        </p:spPr>
        <p:txBody>
          <a:bodyPr wrap="square" rtlCol="0">
            <a:spAutoFit/>
          </a:bodyPr>
          <a:lstStyle/>
          <a:p>
            <a:pPr algn="ctr"/>
            <a:r>
              <a:rPr lang="en-US" sz="4000" b="1" dirty="0" smtClean="0">
                <a:solidFill>
                  <a:srgbClr val="FF0000"/>
                </a:solidFill>
              </a:rPr>
              <a:t>-</a:t>
            </a:r>
            <a:r>
              <a:rPr lang="en-US" sz="4000" b="1" dirty="0" err="1" smtClean="0">
                <a:solidFill>
                  <a:srgbClr val="FF0000"/>
                </a:solidFill>
              </a:rPr>
              <a:t>Hết</a:t>
            </a:r>
            <a:r>
              <a:rPr lang="en-US" sz="4000" b="1" dirty="0" smtClean="0">
                <a:solidFill>
                  <a:srgbClr val="FF0000"/>
                </a:solidFill>
              </a:rPr>
              <a:t>-</a:t>
            </a:r>
            <a:endParaRPr lang="en-US" sz="4000" b="1" dirty="0">
              <a:solidFill>
                <a:srgbClr val="FF0000"/>
              </a:solidFill>
            </a:endParaRPr>
          </a:p>
        </p:txBody>
      </p:sp>
    </p:spTree>
    <p:extLst>
      <p:ext uri="{BB962C8B-B14F-4D97-AF65-F5344CB8AC3E}">
        <p14:creationId xmlns:p14="http://schemas.microsoft.com/office/powerpoint/2010/main" val="629667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17418" y="900546"/>
            <a:ext cx="10515599" cy="3170099"/>
          </a:xfrm>
          <a:prstGeom prst="rect">
            <a:avLst/>
          </a:prstGeom>
          <a:noFill/>
        </p:spPr>
        <p:txBody>
          <a:bodyPr wrap="square" rtlCol="0">
            <a:spAutoFit/>
          </a:bodyPr>
          <a:lstStyle/>
          <a:p>
            <a:pPr algn="just"/>
            <a:r>
              <a:rPr lang="en-US" sz="4000" dirty="0" err="1" smtClean="0">
                <a:solidFill>
                  <a:srgbClr val="3404BC"/>
                </a:solidFill>
                <a:latin typeface="Times New Roman" pitchFamily="18" charset="0"/>
                <a:cs typeface="Times New Roman" pitchFamily="18" charset="0"/>
              </a:rPr>
              <a:t>Việ</a:t>
            </a:r>
            <a:r>
              <a:rPr lang="vi-VN" sz="4000" dirty="0" smtClean="0">
                <a:solidFill>
                  <a:srgbClr val="3404BC"/>
                </a:solidFill>
                <a:latin typeface="Times New Roman" pitchFamily="18" charset="0"/>
                <a:cs typeface="Times New Roman" pitchFamily="18" charset="0"/>
              </a:rPr>
              <a:t>c tham gia Công ước sẽ tạo thêm điều kiện để các cơ quan chức năng của nước ta tiếp tục nâng cao nhận thức, bổ sung, hoàn thiện hệ thống pháp luật hiện hành, góp phần bảo đảm ngày càng tốt hơn quyền con người tại Việt Nam</a:t>
            </a:r>
            <a:r>
              <a:rPr lang="en-US" sz="4000" dirty="0" smtClean="0">
                <a:solidFill>
                  <a:srgbClr val="3404BC"/>
                </a:solidFill>
                <a:latin typeface="Times New Roman" pitchFamily="18" charset="0"/>
                <a:cs typeface="Times New Roman" pitchFamily="18" charset="0"/>
              </a:rPr>
              <a:t>”.</a:t>
            </a:r>
            <a:endParaRPr lang="en-US" sz="4000" dirty="0">
              <a:solidFill>
                <a:srgbClr val="3404BC"/>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13645" y="2060620"/>
            <a:ext cx="9388699" cy="707886"/>
          </a:xfrm>
          <a:prstGeom prst="rect">
            <a:avLst/>
          </a:prstGeom>
          <a:noFill/>
        </p:spPr>
        <p:txBody>
          <a:bodyPr wrap="square" rtlCol="0">
            <a:spAutoFit/>
          </a:bodyPr>
          <a:lstStyle/>
          <a:p>
            <a:pPr algn="ctr"/>
            <a:r>
              <a:rPr lang="en-US" sz="4000" b="1" dirty="0" smtClean="0">
                <a:solidFill>
                  <a:srgbClr val="FF0000"/>
                </a:solidFill>
                <a:latin typeface="Times New Roman" panose="02020603050405020304" pitchFamily="18" charset="0"/>
                <a:cs typeface="Times New Roman" panose="02020603050405020304" pitchFamily="18" charset="0"/>
              </a:rPr>
              <a:t>1. LỜI NÓI ĐẦU CỦA CÔNG ƯỚC:</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3333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752</TotalTime>
  <Words>3468</Words>
  <Application>Microsoft Office PowerPoint</Application>
  <PresentationFormat>Custom</PresentationFormat>
  <Paragraphs>206</Paragraphs>
  <Slides>71</Slides>
  <Notes>0</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ANHTUYET</dc:creator>
  <cp:lastModifiedBy>ANHTUYET</cp:lastModifiedBy>
  <cp:revision>72</cp:revision>
  <dcterms:created xsi:type="dcterms:W3CDTF">2018-05-17T08:22:57Z</dcterms:created>
  <dcterms:modified xsi:type="dcterms:W3CDTF">2023-04-21T02:12:23Z</dcterms:modified>
</cp:coreProperties>
</file>